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</p:sldIdLst>
  <p:sldSz cx="12192000" cy="6858000"/>
  <p:notesSz cx="8228013" cy="1183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247"/>
    <a:srgbClr val="8C0332"/>
    <a:srgbClr val="FF66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36" autoAdjust="0"/>
    <p:restoredTop sz="85000" autoAdjust="0"/>
  </p:normalViewPr>
  <p:slideViewPr>
    <p:cSldViewPr snapToGrid="0">
      <p:cViewPr varScale="1">
        <p:scale>
          <a:sx n="95" d="100"/>
          <a:sy n="95" d="100"/>
        </p:scale>
        <p:origin x="-11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565472" cy="591662"/>
          </a:xfrm>
          <a:prstGeom prst="rect">
            <a:avLst/>
          </a:prstGeom>
        </p:spPr>
        <p:txBody>
          <a:bodyPr vert="horz" lIns="114615" tIns="57307" rIns="114615" bIns="57307" rtlCol="0"/>
          <a:lstStyle>
            <a:lvl1pPr algn="l">
              <a:defRPr sz="15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638" y="0"/>
            <a:ext cx="3565472" cy="591662"/>
          </a:xfrm>
          <a:prstGeom prst="rect">
            <a:avLst/>
          </a:prstGeom>
        </p:spPr>
        <p:txBody>
          <a:bodyPr vert="horz" lIns="114615" tIns="57307" rIns="114615" bIns="57307" rtlCol="0"/>
          <a:lstStyle>
            <a:lvl1pPr algn="r">
              <a:defRPr sz="1500"/>
            </a:lvl1pPr>
          </a:lstStyle>
          <a:p>
            <a:fld id="{295A7BA7-EFA8-4FBC-9012-C5F0C6AD669C}" type="datetimeFigureOut">
              <a:rPr lang="en-US" smtClean="0"/>
              <a:pPr/>
              <a:t>2/2/2023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885825"/>
            <a:ext cx="7891463" cy="443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4615" tIns="57307" rIns="114615" bIns="573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803" y="5620781"/>
            <a:ext cx="6582410" cy="5324952"/>
          </a:xfrm>
          <a:prstGeom prst="rect">
            <a:avLst/>
          </a:prstGeom>
        </p:spPr>
        <p:txBody>
          <a:bodyPr vert="horz" lIns="114615" tIns="57307" rIns="114615" bIns="573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1239510"/>
            <a:ext cx="3565472" cy="591662"/>
          </a:xfrm>
          <a:prstGeom prst="rect">
            <a:avLst/>
          </a:prstGeom>
        </p:spPr>
        <p:txBody>
          <a:bodyPr vert="horz" lIns="114615" tIns="57307" rIns="114615" bIns="57307" rtlCol="0" anchor="b"/>
          <a:lstStyle>
            <a:lvl1pPr algn="l">
              <a:defRPr sz="15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638" y="11239510"/>
            <a:ext cx="3565472" cy="591662"/>
          </a:xfrm>
          <a:prstGeom prst="rect">
            <a:avLst/>
          </a:prstGeom>
        </p:spPr>
        <p:txBody>
          <a:bodyPr vert="horz" lIns="114615" tIns="57307" rIns="114615" bIns="57307" rtlCol="0" anchor="b"/>
          <a:lstStyle>
            <a:lvl1pPr algn="r">
              <a:defRPr sz="1500"/>
            </a:lvl1pPr>
          </a:lstStyle>
          <a:p>
            <a:fld id="{DAA8DFDA-839E-4D0D-87C7-2B6665762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DFDA-839E-4D0D-87C7-2B666576237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DFDA-839E-4D0D-87C7-2B666576237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B48698D0-501B-480F-B2ED-3B3649588020}"/>
              </a:ext>
            </a:extLst>
          </p:cNvPr>
          <p:cNvSpPr/>
          <p:nvPr userDrawn="1"/>
        </p:nvSpPr>
        <p:spPr>
          <a:xfrm rot="1240963">
            <a:off x="1291607" y="-2638193"/>
            <a:ext cx="9936138" cy="12134384"/>
          </a:xfrm>
          <a:prstGeom prst="ellipse">
            <a:avLst/>
          </a:prstGeom>
          <a:solidFill>
            <a:schemeClr val="accent3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  Description automatically generated">
            <a:extLst>
              <a:ext uri="{FF2B5EF4-FFF2-40B4-BE49-F238E27FC236}">
                <a16:creationId xmlns:a16="http://schemas.microsoft.com/office/drawing/2014/main" xmlns="" id="{939A7D4B-7E2B-4FF7-B59F-CBB0CF906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6463" y="-471054"/>
            <a:ext cx="5979074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369A1F-B5ED-4C27-8E3E-669C9FD80EE7}"/>
              </a:ext>
            </a:extLst>
          </p:cNvPr>
          <p:cNvSpPr txBox="1"/>
          <p:nvPr userDrawn="1"/>
        </p:nvSpPr>
        <p:spPr>
          <a:xfrm>
            <a:off x="457190" y="3335867"/>
            <a:ext cx="1148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</a:rPr>
              <a:t>Para más historias e información sobre nuestro trabajo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www.viva.org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</a:rPr>
              <a:t>Si desea ponerte en contacto con nosotros por favor envía un correo electrónico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j-lt"/>
              </a:rPr>
              <a:t>info@viva.org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</a:rPr>
              <a:t>Para apoyar nuestro trabajo con niños vulnerables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j-lt"/>
              </a:rPr>
              <a:t>www.viva.org/give</a:t>
            </a:r>
          </a:p>
        </p:txBody>
      </p:sp>
    </p:spTree>
    <p:extLst>
      <p:ext uri="{BB962C8B-B14F-4D97-AF65-F5344CB8AC3E}">
        <p14:creationId xmlns:p14="http://schemas.microsoft.com/office/powerpoint/2010/main" xmlns="" val="1585689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Point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B48698D0-501B-480F-B2ED-3B3649588020}"/>
              </a:ext>
            </a:extLst>
          </p:cNvPr>
          <p:cNvSpPr>
            <a:spLocks noChangeAspect="1"/>
          </p:cNvSpPr>
          <p:nvPr userDrawn="1"/>
        </p:nvSpPr>
        <p:spPr>
          <a:xfrm rot="1240963">
            <a:off x="5847982" y="-2501789"/>
            <a:ext cx="7489909" cy="9146956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  Description automatically generated">
            <a:extLst>
              <a:ext uri="{FF2B5EF4-FFF2-40B4-BE49-F238E27FC236}">
                <a16:creationId xmlns:a16="http://schemas.microsoft.com/office/drawing/2014/main" xmlns="" id="{939A7D4B-7E2B-4FF7-B59F-CBB0CF906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4054" y="5712178"/>
            <a:ext cx="1997946" cy="11458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FFB2D89-FFD3-4F4B-B0B1-2EFF74F6B26A}"/>
              </a:ext>
            </a:extLst>
          </p:cNvPr>
          <p:cNvSpPr>
            <a:spLocks noChangeAspect="1"/>
          </p:cNvSpPr>
          <p:nvPr userDrawn="1"/>
        </p:nvSpPr>
        <p:spPr>
          <a:xfrm rot="1240963">
            <a:off x="-359812" y="749600"/>
            <a:ext cx="7489909" cy="9146956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457E32-9128-4BF2-89A4-110DD490D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443" y="2071688"/>
            <a:ext cx="9331325" cy="914400"/>
          </a:xfrm>
        </p:spPr>
        <p:txBody>
          <a:bodyPr>
            <a:noAutofit/>
          </a:bodyPr>
          <a:lstStyle>
            <a:lvl1pPr marL="0" indent="0">
              <a:buNone/>
              <a:defRPr sz="4200" b="0"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622C2D7-E334-4927-9219-977530746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443" y="3567802"/>
            <a:ext cx="9331325" cy="914400"/>
          </a:xfrm>
        </p:spPr>
        <p:txBody>
          <a:bodyPr>
            <a:noAutofit/>
          </a:bodyPr>
          <a:lstStyle>
            <a:lvl1pPr marL="0" indent="0">
              <a:buNone/>
              <a:defRPr sz="4200" b="0"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76033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B48698D0-501B-480F-B2ED-3B3649588020}"/>
              </a:ext>
            </a:extLst>
          </p:cNvPr>
          <p:cNvSpPr/>
          <p:nvPr userDrawn="1"/>
        </p:nvSpPr>
        <p:spPr>
          <a:xfrm rot="1240963">
            <a:off x="7359750" y="3463584"/>
            <a:ext cx="10704478" cy="13689930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050676D-8BCD-4243-B219-2C83C56A25CA}"/>
              </a:ext>
            </a:extLst>
          </p:cNvPr>
          <p:cNvSpPr/>
          <p:nvPr userDrawn="1"/>
        </p:nvSpPr>
        <p:spPr>
          <a:xfrm rot="1240963">
            <a:off x="3643533" y="4878218"/>
            <a:ext cx="10704478" cy="13689930"/>
          </a:xfrm>
          <a:prstGeom prst="ellipse">
            <a:avLst/>
          </a:prstGeom>
          <a:solidFill>
            <a:schemeClr val="accent6">
              <a:alpha val="5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  Description automatically generated">
            <a:extLst>
              <a:ext uri="{FF2B5EF4-FFF2-40B4-BE49-F238E27FC236}">
                <a16:creationId xmlns:a16="http://schemas.microsoft.com/office/drawing/2014/main" xmlns="" id="{93227643-83DB-4F29-AA69-2D4E6D16C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4054" y="5712178"/>
            <a:ext cx="1997946" cy="11458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D19C53-48B4-4C9C-B631-DEC652737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1"/>
            <a:ext cx="11473200" cy="1296862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A3853A7D-F02F-486E-9972-0C25B2F69D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400" y="1774634"/>
            <a:ext cx="11473200" cy="3937543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803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ummar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B48698D0-501B-480F-B2ED-3B3649588020}"/>
              </a:ext>
            </a:extLst>
          </p:cNvPr>
          <p:cNvSpPr>
            <a:spLocks noChangeAspect="1"/>
          </p:cNvSpPr>
          <p:nvPr userDrawn="1"/>
        </p:nvSpPr>
        <p:spPr>
          <a:xfrm rot="1240963">
            <a:off x="1027781" y="-2249578"/>
            <a:ext cx="10449642" cy="12761493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drawing  Description automatically generated">
            <a:extLst>
              <a:ext uri="{FF2B5EF4-FFF2-40B4-BE49-F238E27FC236}">
                <a16:creationId xmlns:a16="http://schemas.microsoft.com/office/drawing/2014/main" xmlns="" id="{ABD07B6B-0833-415B-AFBC-814FA5152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4054" y="5712178"/>
            <a:ext cx="1997946" cy="1145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8F39E-521F-4B78-B4A2-97C071CF9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187" y="1723"/>
            <a:ext cx="10886830" cy="114582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8BCACB-0B5A-429E-9FAF-A986CBA22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67692"/>
            <a:ext cx="9144000" cy="44782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18477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826974C-D694-4771-A294-E43A6D94D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7C4C97-22B7-4C2B-9E9C-6579B934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9D6C6-D629-492E-9A64-AC8CA555A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52916-C928-4101-80DE-D82E48BF58B8}" type="datetimeFigureOut">
              <a:rPr lang="en-GB" smtClean="0"/>
              <a:pPr/>
              <a:t>02/02/2023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C187D0-59BF-4C45-9F19-9EFF16279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417EC0-72C1-4791-B942-A2BD2D9E4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9C85D-A312-47C7-9FA9-647A1D713B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788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>
    <p:pull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59153" y="4774616"/>
            <a:ext cx="9331325" cy="914400"/>
          </a:xfrm>
        </p:spPr>
        <p:txBody>
          <a:bodyPr/>
          <a:lstStyle/>
          <a:p>
            <a:r>
              <a:rPr lang="en-GB" dirty="0" err="1"/>
              <a:t>Recurso</a:t>
            </a:r>
            <a:r>
              <a:rPr lang="en-GB" dirty="0"/>
              <a:t> de PowerPoint:</a:t>
            </a:r>
          </a:p>
          <a:p>
            <a:r>
              <a:rPr lang="en-GB" dirty="0"/>
              <a:t>	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charlas</a:t>
            </a:r>
            <a:r>
              <a:rPr lang="en-GB" dirty="0"/>
              <a:t> o </a:t>
            </a:r>
            <a:r>
              <a:rPr lang="en-GB" dirty="0" err="1"/>
              <a:t>sermones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059912" y="522496"/>
            <a:ext cx="7877908" cy="3887658"/>
            <a:chOff x="2059912" y="522496"/>
            <a:chExt cx="7877908" cy="3887658"/>
          </a:xfrm>
        </p:grpSpPr>
        <p:sp>
          <p:nvSpPr>
            <p:cNvPr id="4" name="Rectangle 3"/>
            <p:cNvSpPr/>
            <p:nvPr/>
          </p:nvSpPr>
          <p:spPr>
            <a:xfrm>
              <a:off x="2059912" y="522514"/>
              <a:ext cx="7877908" cy="387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WWP Final Landscape.jpg"/>
            <p:cNvPicPr>
              <a:picLocks noChangeAspect="1"/>
            </p:cNvPicPr>
            <p:nvPr/>
          </p:nvPicPr>
          <p:blipFill>
            <a:blip r:embed="rId2"/>
            <a:srcRect r="1915"/>
            <a:stretch>
              <a:fillRect/>
            </a:stretch>
          </p:blipFill>
          <p:spPr>
            <a:xfrm>
              <a:off x="2404435" y="522496"/>
              <a:ext cx="7231934" cy="3887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67034248"/>
      </p:ext>
    </p:extLst>
  </p:cSld>
  <p:clrMapOvr>
    <a:masterClrMapping/>
  </p:clrMapOvr>
  <p:transition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20346" y="443126"/>
            <a:ext cx="4887192" cy="3993792"/>
          </a:xfrm>
        </p:spPr>
        <p:txBody>
          <a:bodyPr>
            <a:normAutofit/>
          </a:bodyPr>
          <a:lstStyle/>
          <a:p>
            <a:pPr marL="514350" indent="-514350"/>
            <a:r>
              <a:rPr lang="es-ES" dirty="0"/>
              <a:t>Día 7 de la creación</a:t>
            </a:r>
            <a:endParaRPr lang="en-GB" dirty="0"/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Un día de descanso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 smtClean="0"/>
              <a:t>Gracias por el descanso especial cada siete días</a:t>
            </a:r>
            <a:r>
              <a:rPr lang="es-ES" sz="3000" dirty="0" smtClean="0"/>
              <a:t>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 smtClean="0"/>
              <a:t>¿</a:t>
            </a:r>
            <a:r>
              <a:rPr lang="es-ES" sz="3000" dirty="0"/>
              <a:t>Cómo estás haciendo que este día sea especial?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731693"/>
            <a:ext cx="6457361" cy="391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87737" y="578210"/>
            <a:ext cx="4887192" cy="4409429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GB" dirty="0"/>
              <a:t>2) </a:t>
            </a:r>
            <a:r>
              <a:rPr lang="es-ES" dirty="0"/>
              <a:t>Cuidar del mundo: nuestro hogar</a:t>
            </a:r>
            <a:endParaRPr lang="en-GB" dirty="0"/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Fuentes renovables de electricidad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Uso racional del agua: represas, irrigación, bombas y tuberías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Cuidado de los suelos para el futuro. Limitar la tala de bosques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Reducir la influencia del hombre en el clima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Evite la pesca excesiva. Sistemas agrícolas sostenibles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Equilibrar las necesidades de la población humana y la vida silvestre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Buenas rutinas y equilibrio de trabajo, descanso y juego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44387" y="270163"/>
            <a:ext cx="4653640" cy="6380019"/>
            <a:chOff x="2038105" y="976745"/>
            <a:chExt cx="2901562" cy="379960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041570" y="976745"/>
              <a:ext cx="2898097" cy="3667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038105" y="1108363"/>
              <a:ext cx="2898097" cy="3667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7517961" y="5834535"/>
            <a:ext cx="18485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i="1" dirty="0" err="1">
                <a:solidFill>
                  <a:prstClr val="white"/>
                </a:solidFill>
              </a:rPr>
              <a:t>Obra</a:t>
            </a:r>
            <a:r>
              <a:rPr lang="en-GB" sz="1100" i="1" dirty="0">
                <a:solidFill>
                  <a:prstClr val="white"/>
                </a:solidFill>
              </a:rPr>
              <a:t> de : </a:t>
            </a:r>
            <a:r>
              <a:rPr lang="en-GB" sz="1100" i="1" dirty="0" err="1">
                <a:solidFill>
                  <a:prstClr val="white"/>
                </a:solidFill>
              </a:rPr>
              <a:t>Jatin</a:t>
            </a:r>
            <a:r>
              <a:rPr lang="en-GB" sz="1100" i="1" dirty="0">
                <a:solidFill>
                  <a:prstClr val="white"/>
                </a:solidFill>
              </a:rPr>
              <a:t> (16) India</a:t>
            </a:r>
          </a:p>
        </p:txBody>
      </p:sp>
    </p:spTree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60573" y="276870"/>
            <a:ext cx="4603172" cy="5313439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GB" dirty="0"/>
              <a:t>3) </a:t>
            </a:r>
            <a:r>
              <a:rPr lang="es-ES" dirty="0"/>
              <a:t>Los niños necesitan buenos hogares</a:t>
            </a:r>
            <a:endParaRPr lang="en-GB" dirty="0"/>
          </a:p>
          <a:p>
            <a:pPr marL="514350" indent="-514350">
              <a:buFont typeface="Wingdings" pitchFamily="2" charset="2"/>
              <a:buChar char="v"/>
            </a:pPr>
            <a:r>
              <a:rPr lang="es-ES" sz="2900" dirty="0"/>
              <a:t>Que la luz de Jesús brille donde la oscuridad del mal comportamiento es una amenaza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2900" dirty="0"/>
              <a:t>Agua limpia, no contaminada para que todos beban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2900" dirty="0"/>
              <a:t>Frutas y verduras frescas adecuadas para los niños en crecimiento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2900" dirty="0"/>
              <a:t>Ayuda para niños y familias en desastres naturales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2900" dirty="0"/>
              <a:t>Suficiente proteína en las dietas Menos enfermedades que vienen de los animales a los humanos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2900" dirty="0"/>
              <a:t>Matrimonios llenos de amor por los hijos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2900" dirty="0"/>
              <a:t>Disfruta de días especiales regulares en familia yendo a espacios verdes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17961" y="5834535"/>
            <a:ext cx="17604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i="1" dirty="0" err="1">
                <a:solidFill>
                  <a:prstClr val="white"/>
                </a:solidFill>
              </a:rPr>
              <a:t>Obra</a:t>
            </a:r>
            <a:r>
              <a:rPr lang="en-GB" sz="1100" i="1" dirty="0">
                <a:solidFill>
                  <a:prstClr val="white"/>
                </a:solidFill>
              </a:rPr>
              <a:t> de : </a:t>
            </a:r>
            <a:r>
              <a:rPr lang="en-GB" sz="1100" i="1" dirty="0" err="1">
                <a:solidFill>
                  <a:prstClr val="white"/>
                </a:solidFill>
              </a:rPr>
              <a:t>Jeet</a:t>
            </a:r>
            <a:r>
              <a:rPr lang="en-GB" sz="1100" i="1" dirty="0">
                <a:solidFill>
                  <a:prstClr val="white"/>
                </a:solidFill>
              </a:rPr>
              <a:t> (11) India</a:t>
            </a:r>
          </a:p>
        </p:txBody>
      </p:sp>
      <p:pic>
        <p:nvPicPr>
          <p:cNvPr id="8" name="Picture 7" descr="Day 4 Sun,moon, stars 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7401" y="270162"/>
            <a:ext cx="6472918" cy="440574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7654" y="1029844"/>
            <a:ext cx="9331325" cy="914400"/>
          </a:xfrm>
        </p:spPr>
        <p:txBody>
          <a:bodyPr/>
          <a:lstStyle/>
          <a:p>
            <a:r>
              <a:rPr lang="es-ES" sz="3600" dirty="0"/>
              <a:t>1) Creación a partir del caos</a:t>
            </a:r>
          </a:p>
          <a:p>
            <a:r>
              <a:rPr lang="es-ES" sz="3600" dirty="0"/>
              <a:t>2) Cuidar del mundo: nuestro hogar</a:t>
            </a:r>
          </a:p>
          <a:p>
            <a:r>
              <a:rPr lang="es-ES" sz="3600" dirty="0"/>
              <a:t>3) Los niños necesitan buenos hogares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7654" y="3044803"/>
            <a:ext cx="5764161" cy="914400"/>
          </a:xfrm>
        </p:spPr>
        <p:txBody>
          <a:bodyPr/>
          <a:lstStyle/>
          <a:p>
            <a:r>
              <a:rPr lang="en-GB" sz="2800" dirty="0"/>
              <a:t>‘</a:t>
            </a:r>
            <a:r>
              <a:rPr lang="es-419" sz="2800" dirty="0"/>
              <a:t>El Señor protege a todos los que lo aman, pero destruye a los perversos. Alabaré al Señor, y que todo el mundo bendiga su santo nombre por siempre y para siempre.</a:t>
            </a:r>
            <a:r>
              <a:rPr lang="en-GB" sz="2800" dirty="0"/>
              <a:t>’</a:t>
            </a:r>
            <a:r>
              <a:rPr lang="en-GB" sz="2800" i="1" dirty="0"/>
              <a:t> </a:t>
            </a:r>
          </a:p>
          <a:p>
            <a:pPr algn="r"/>
            <a:r>
              <a:rPr lang="en-GB" sz="2000" i="1" dirty="0"/>
              <a:t>Salmos 145:20–21	</a:t>
            </a:r>
            <a:endParaRPr lang="en-GB" sz="2800" i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65465" y="4705350"/>
            <a:ext cx="1603846" cy="19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333595" y="2421652"/>
            <a:ext cx="1627713" cy="21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54555" y="3266899"/>
            <a:ext cx="1662877" cy="19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817955" y="291403"/>
            <a:ext cx="1530291" cy="187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10144" y="10048"/>
            <a:ext cx="7626700" cy="3356149"/>
            <a:chOff x="2059912" y="522496"/>
            <a:chExt cx="7877908" cy="3887658"/>
          </a:xfrm>
        </p:grpSpPr>
        <p:sp>
          <p:nvSpPr>
            <p:cNvPr id="7" name="Rectangle 6"/>
            <p:cNvSpPr/>
            <p:nvPr/>
          </p:nvSpPr>
          <p:spPr>
            <a:xfrm>
              <a:off x="2059912" y="522514"/>
              <a:ext cx="7877908" cy="387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WWP Final Landscape.jpg"/>
            <p:cNvPicPr>
              <a:picLocks noChangeAspect="1"/>
            </p:cNvPicPr>
            <p:nvPr/>
          </p:nvPicPr>
          <p:blipFill>
            <a:blip r:embed="rId2"/>
            <a:srcRect r="1915"/>
            <a:stretch>
              <a:fillRect/>
            </a:stretch>
          </p:blipFill>
          <p:spPr>
            <a:xfrm>
              <a:off x="2404435" y="522496"/>
              <a:ext cx="7231934" cy="388765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789" y="698260"/>
            <a:ext cx="11002945" cy="914400"/>
          </a:xfrm>
        </p:spPr>
        <p:txBody>
          <a:bodyPr/>
          <a:lstStyle/>
          <a:p>
            <a:r>
              <a:rPr lang="es-ES" dirty="0"/>
              <a:t>Vivir y aprender en la creación de Dios:</a:t>
            </a:r>
            <a:r>
              <a:rPr lang="en-GB" sz="3200" dirty="0"/>
              <a:t>	1) </a:t>
            </a:r>
            <a:r>
              <a:rPr lang="es-ES" sz="3200" dirty="0"/>
              <a:t>Creación a partir del caos</a:t>
            </a:r>
          </a:p>
          <a:p>
            <a:r>
              <a:rPr lang="es-ES" sz="3200" dirty="0"/>
              <a:t>	2) Cuidar del mundo: nuestro hogar</a:t>
            </a:r>
          </a:p>
          <a:p>
            <a:r>
              <a:rPr lang="es-ES" sz="3200" dirty="0"/>
              <a:t>	3) Los niños necesitan buenos hogares</a:t>
            </a:r>
            <a:endParaRPr lang="en-GB" sz="3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7654" y="3627607"/>
            <a:ext cx="5764161" cy="914400"/>
          </a:xfrm>
        </p:spPr>
        <p:txBody>
          <a:bodyPr/>
          <a:lstStyle/>
          <a:p>
            <a:r>
              <a:rPr lang="es-ES" sz="3600" dirty="0"/>
              <a:t>Vivimos en la creación de Dios: él ha hecho un hogar maravilloso para cuidarlo: </a:t>
            </a:r>
            <a:r>
              <a:rPr lang="es-ES" sz="3600" i="1" dirty="0"/>
              <a:t>Génesis 1:1 – 2:2</a:t>
            </a:r>
            <a:endParaRPr lang="en-GB" sz="3600" i="1" dirty="0"/>
          </a:p>
        </p:txBody>
      </p:sp>
      <p:pic>
        <p:nvPicPr>
          <p:cNvPr id="4" name="Picture 3" descr="Pentecost 1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95300" y="3031342"/>
            <a:ext cx="3721524" cy="27357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17961" y="5834535"/>
            <a:ext cx="19848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900" i="1" dirty="0">
                <a:solidFill>
                  <a:prstClr val="white"/>
                </a:solidFill>
              </a:rPr>
              <a:t>Obra de: </a:t>
            </a:r>
            <a:r>
              <a:rPr lang="es-ES" sz="900" i="1" dirty="0" err="1">
                <a:solidFill>
                  <a:prstClr val="white"/>
                </a:solidFill>
              </a:rPr>
              <a:t>Vansh</a:t>
            </a:r>
            <a:r>
              <a:rPr lang="es-ES" sz="900" i="1" dirty="0">
                <a:solidFill>
                  <a:prstClr val="white"/>
                </a:solidFill>
              </a:rPr>
              <a:t> (13) India - día 1;</a:t>
            </a:r>
            <a:endParaRPr lang="en-GB" sz="900" i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4809" y="526254"/>
            <a:ext cx="4887192" cy="304821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es-ES" dirty="0"/>
              <a:t>Creación a partir del caos</a:t>
            </a:r>
            <a:endParaRPr lang="en-GB" dirty="0"/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Identifica ¿Cuáles son estos 6 días?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¿Qué día falta?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¿Qué pasó ese día?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¿Cómo Dios puede traer hoy a nuestras vidas, orden donde hay caos?</a:t>
            </a:r>
            <a:endParaRPr lang="en-GB" dirty="0"/>
          </a:p>
        </p:txBody>
      </p:sp>
      <p:pic>
        <p:nvPicPr>
          <p:cNvPr id="5" name="Picture 4" descr="6 Days of Crea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4256" y="734152"/>
            <a:ext cx="6571488" cy="55351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17961" y="5834535"/>
            <a:ext cx="19447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i="1" dirty="0" err="1">
                <a:solidFill>
                  <a:prstClr val="white"/>
                </a:solidFill>
              </a:rPr>
              <a:t>Obra</a:t>
            </a:r>
            <a:r>
              <a:rPr lang="en-GB" sz="1100" i="1" dirty="0">
                <a:solidFill>
                  <a:prstClr val="white"/>
                </a:solidFill>
              </a:rPr>
              <a:t> de: </a:t>
            </a:r>
            <a:r>
              <a:rPr lang="en-GB" sz="1100" i="1" dirty="0" err="1">
                <a:solidFill>
                  <a:prstClr val="white"/>
                </a:solidFill>
              </a:rPr>
              <a:t>Harika</a:t>
            </a:r>
            <a:r>
              <a:rPr lang="en-GB" sz="1100" i="1" dirty="0">
                <a:solidFill>
                  <a:prstClr val="white"/>
                </a:solidFill>
              </a:rPr>
              <a:t> (13) India </a:t>
            </a:r>
          </a:p>
        </p:txBody>
      </p:sp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4809" y="526254"/>
            <a:ext cx="4887192" cy="3567764"/>
          </a:xfrm>
        </p:spPr>
        <p:txBody>
          <a:bodyPr>
            <a:normAutofit/>
          </a:bodyPr>
          <a:lstStyle/>
          <a:p>
            <a:pPr marL="514350" indent="-514350"/>
            <a:r>
              <a:rPr lang="es-ES" dirty="0"/>
              <a:t>Día 1 de la creación</a:t>
            </a:r>
            <a:endParaRPr lang="en-GB" dirty="0"/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Gracias Dios, por la luz. Gracias Dios por los diferentes tipos de luces en la noche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¿Reflejas la luz de Jesús a la familia y amigos?</a:t>
            </a:r>
            <a:endParaRPr lang="en-GB" dirty="0"/>
          </a:p>
        </p:txBody>
      </p:sp>
      <p:pic>
        <p:nvPicPr>
          <p:cNvPr id="5" name="Picture 4" descr="6 Days of Cre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9996" y="259773"/>
            <a:ext cx="5646731" cy="5600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17961" y="5834535"/>
            <a:ext cx="21210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i="1" dirty="0" err="1">
                <a:solidFill>
                  <a:prstClr val="white"/>
                </a:solidFill>
              </a:rPr>
              <a:t>Obr</a:t>
            </a:r>
            <a:r>
              <a:rPr lang="en-GB" sz="1100" i="1" dirty="0">
                <a:solidFill>
                  <a:prstClr val="white"/>
                </a:solidFill>
              </a:rPr>
              <a:t> de: </a:t>
            </a:r>
            <a:r>
              <a:rPr lang="en-GB" sz="1100" i="1" dirty="0" err="1">
                <a:solidFill>
                  <a:prstClr val="white"/>
                </a:solidFill>
              </a:rPr>
              <a:t>Evie</a:t>
            </a:r>
            <a:r>
              <a:rPr lang="en-GB" sz="1100" i="1" dirty="0">
                <a:solidFill>
                  <a:prstClr val="white"/>
                </a:solidFill>
              </a:rPr>
              <a:t> (12) </a:t>
            </a:r>
            <a:r>
              <a:rPr lang="en-GB" sz="1100" i="1" dirty="0" err="1">
                <a:solidFill>
                  <a:prstClr val="white"/>
                </a:solidFill>
              </a:rPr>
              <a:t>Reino</a:t>
            </a:r>
            <a:r>
              <a:rPr lang="en-GB" sz="1100" i="1" dirty="0">
                <a:solidFill>
                  <a:prstClr val="white"/>
                </a:solidFill>
              </a:rPr>
              <a:t> </a:t>
            </a:r>
            <a:r>
              <a:rPr lang="en-GB" sz="1100" i="1" dirty="0" err="1">
                <a:solidFill>
                  <a:prstClr val="white"/>
                </a:solidFill>
              </a:rPr>
              <a:t>Unido</a:t>
            </a:r>
            <a:endParaRPr lang="en-GB" sz="1100" i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4809" y="328824"/>
            <a:ext cx="4887192" cy="4627638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es-ES" dirty="0"/>
              <a:t>Día 2 de la creación </a:t>
            </a:r>
            <a:endParaRPr lang="en-GB" dirty="0"/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Mar y cielo: diferentes tipos de climas. La belleza de las estaciones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Gracias Dios por el regalo de la lluvia que riega la tierra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Por favor Dios, creador todopoderoso envía la lluvia a aquellos que más lo necesitan. Envía un clima más seco y estable para aquellos con demasiada lluvia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¿Cómo puedo refrescar a aquellos con los que vivo?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17961" y="5834535"/>
            <a:ext cx="23535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i="1" dirty="0" err="1">
                <a:solidFill>
                  <a:prstClr val="white"/>
                </a:solidFill>
              </a:rPr>
              <a:t>Obra</a:t>
            </a:r>
            <a:r>
              <a:rPr lang="en-GB" sz="1100" i="1" dirty="0">
                <a:solidFill>
                  <a:prstClr val="white"/>
                </a:solidFill>
              </a:rPr>
              <a:t> de: </a:t>
            </a:r>
            <a:r>
              <a:rPr lang="en-GB" sz="1100" i="1" dirty="0" err="1">
                <a:solidFill>
                  <a:prstClr val="white"/>
                </a:solidFill>
              </a:rPr>
              <a:t>Musinguzi</a:t>
            </a:r>
            <a:r>
              <a:rPr lang="en-GB" sz="1100" i="1" dirty="0">
                <a:solidFill>
                  <a:prstClr val="white"/>
                </a:solidFill>
              </a:rPr>
              <a:t> (6), Uganda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182855" y="-528232"/>
            <a:ext cx="4894119" cy="725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4809" y="526253"/>
            <a:ext cx="4887192" cy="3536591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s-ES" dirty="0"/>
              <a:t>Día 3 de la creación</a:t>
            </a:r>
            <a:endParaRPr lang="en-GB" dirty="0"/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Terreno formado con árboles, frutas y vegetación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Gracias Dios por las colinas y los valles para vivir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Para comer frutas y verduras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17961" y="5834535"/>
            <a:ext cx="23455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i="1" dirty="0" err="1">
                <a:solidFill>
                  <a:prstClr val="white"/>
                </a:solidFill>
              </a:rPr>
              <a:t>Obra</a:t>
            </a:r>
            <a:r>
              <a:rPr lang="en-GB" sz="1100" i="1" dirty="0">
                <a:solidFill>
                  <a:prstClr val="white"/>
                </a:solidFill>
              </a:rPr>
              <a:t> de : </a:t>
            </a:r>
            <a:r>
              <a:rPr lang="en-GB" sz="1100" i="1" dirty="0" err="1">
                <a:solidFill>
                  <a:prstClr val="white"/>
                </a:solidFill>
              </a:rPr>
              <a:t>Annalie</a:t>
            </a:r>
            <a:r>
              <a:rPr lang="en-GB" sz="1100" i="1" dirty="0">
                <a:solidFill>
                  <a:prstClr val="white"/>
                </a:solidFill>
              </a:rPr>
              <a:t> (10) </a:t>
            </a:r>
            <a:r>
              <a:rPr lang="en-GB" sz="1100" i="1" dirty="0" err="1">
                <a:solidFill>
                  <a:prstClr val="white"/>
                </a:solidFill>
              </a:rPr>
              <a:t>Alemania</a:t>
            </a:r>
            <a:endParaRPr lang="en-GB" sz="1100" i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646" y="207818"/>
            <a:ext cx="7098594" cy="48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4809" y="526253"/>
            <a:ext cx="4887192" cy="3993792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s-ES" dirty="0"/>
              <a:t>Día 4 de la creación</a:t>
            </a:r>
            <a:endParaRPr lang="en-GB" dirty="0"/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Día, noche. Sol, luna y estrellas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Gracias Dios por la luz del sol y las estaciones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Por la gravedad que mantiene unido al universo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Sostenme en la palma de tus manos como prometiste.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17961" y="5834535"/>
            <a:ext cx="18678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i="1" dirty="0" err="1">
                <a:solidFill>
                  <a:prstClr val="white"/>
                </a:solidFill>
              </a:rPr>
              <a:t>Obra</a:t>
            </a:r>
            <a:r>
              <a:rPr lang="en-GB" sz="1100" i="1" dirty="0">
                <a:solidFill>
                  <a:prstClr val="white"/>
                </a:solidFill>
              </a:rPr>
              <a:t> de : </a:t>
            </a:r>
            <a:r>
              <a:rPr lang="en-GB" sz="1100" i="1" dirty="0" err="1">
                <a:solidFill>
                  <a:prstClr val="white"/>
                </a:solidFill>
              </a:rPr>
              <a:t>Uday</a:t>
            </a:r>
            <a:r>
              <a:rPr lang="en-GB" sz="1100" i="1" dirty="0">
                <a:solidFill>
                  <a:prstClr val="white"/>
                </a:solidFill>
              </a:rPr>
              <a:t> (19) India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29559" y="207818"/>
            <a:ext cx="6858869" cy="512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4809" y="526253"/>
            <a:ext cx="4887192" cy="3993792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s-ES" dirty="0"/>
              <a:t>Día 5 de la creación</a:t>
            </a:r>
            <a:endParaRPr lang="en-GB" dirty="0"/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Peces y aves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Alaba la belleza de los peces y las aves,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Que los sistemas en los que viven estén finalmente equilibrados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Es un regalo de Dios como alimento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17961" y="5834535"/>
            <a:ext cx="19191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i="1" dirty="0" err="1">
                <a:solidFill>
                  <a:prstClr val="white"/>
                </a:solidFill>
              </a:rPr>
              <a:t>Obra</a:t>
            </a:r>
            <a:r>
              <a:rPr lang="en-GB" sz="1100" i="1" dirty="0">
                <a:solidFill>
                  <a:prstClr val="white"/>
                </a:solidFill>
              </a:rPr>
              <a:t> de : Isabel (9) Cuba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54921" y="207818"/>
            <a:ext cx="6608145" cy="512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20346" y="443126"/>
            <a:ext cx="4887192" cy="3993792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es-ES" dirty="0"/>
              <a:t>Día 6 de la creación </a:t>
            </a:r>
            <a:endParaRPr lang="en-GB" dirty="0"/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Todas las criaturas terrestres. Animales domésticos. Humanidad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Abres tu mano y satisfaces los deseos de todo ser viviente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s-ES" sz="3000" dirty="0"/>
              <a:t>El Señor es justo en todos sus caminos y fiel en todo lo que hace </a:t>
            </a:r>
            <a:r>
              <a:rPr lang="en-GB" sz="2200" dirty="0"/>
              <a:t>Salmos 145:16,17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17961" y="5834535"/>
            <a:ext cx="22509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i="1" dirty="0" err="1">
                <a:solidFill>
                  <a:prstClr val="white"/>
                </a:solidFill>
              </a:rPr>
              <a:t>Obra</a:t>
            </a:r>
            <a:r>
              <a:rPr lang="en-GB" sz="1100" i="1" dirty="0">
                <a:solidFill>
                  <a:prstClr val="white"/>
                </a:solidFill>
              </a:rPr>
              <a:t> de : </a:t>
            </a:r>
            <a:r>
              <a:rPr lang="en-GB" sz="1100" i="1" dirty="0" err="1">
                <a:solidFill>
                  <a:prstClr val="white"/>
                </a:solidFill>
              </a:rPr>
              <a:t>Evie</a:t>
            </a:r>
            <a:r>
              <a:rPr lang="en-GB" sz="1100" i="1" dirty="0">
                <a:solidFill>
                  <a:prstClr val="white"/>
                </a:solidFill>
              </a:rPr>
              <a:t> (12) </a:t>
            </a:r>
            <a:r>
              <a:rPr lang="en-GB" sz="1100" i="1" dirty="0" err="1">
                <a:solidFill>
                  <a:prstClr val="white"/>
                </a:solidFill>
              </a:rPr>
              <a:t>Reino</a:t>
            </a:r>
            <a:r>
              <a:rPr lang="en-GB" sz="1100" i="1" dirty="0">
                <a:solidFill>
                  <a:prstClr val="white"/>
                </a:solidFill>
              </a:rPr>
              <a:t> </a:t>
            </a:r>
            <a:r>
              <a:rPr lang="en-GB" sz="1100" i="1" dirty="0" err="1">
                <a:solidFill>
                  <a:prstClr val="white"/>
                </a:solidFill>
              </a:rPr>
              <a:t>Unido</a:t>
            </a:r>
            <a:endParaRPr lang="en-GB" sz="1100" i="1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511320"/>
            <a:ext cx="4759902" cy="49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</p:sld>
</file>

<file path=ppt/theme/theme1.xml><?xml version="1.0" encoding="utf-8"?>
<a:theme xmlns:a="http://schemas.openxmlformats.org/drawingml/2006/main" name="Viva Powerpoint Template.cleaned">
  <a:themeElements>
    <a:clrScheme name="Vi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BAD6"/>
      </a:accent1>
      <a:accent2>
        <a:srgbClr val="FFC014"/>
      </a:accent2>
      <a:accent3>
        <a:srgbClr val="ED2355"/>
      </a:accent3>
      <a:accent4>
        <a:srgbClr val="0084A0"/>
      </a:accent4>
      <a:accent5>
        <a:srgbClr val="FF6614"/>
      </a:accent5>
      <a:accent6>
        <a:srgbClr val="8C0332"/>
      </a:accent6>
      <a:hlink>
        <a:srgbClr val="0563C1"/>
      </a:hlink>
      <a:folHlink>
        <a:srgbClr val="954F72"/>
      </a:folHlink>
    </a:clrScheme>
    <a:fontScheme name="Viva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9F192660-63FB-412B-A7DF-5D7D82AC2F8F}" vid="{C796D79E-2A51-41CA-88D6-68EEE4D27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5DE87715502644B0893185C9144FF7" ma:contentTypeVersion="12" ma:contentTypeDescription="Create a new document." ma:contentTypeScope="" ma:versionID="ad026f393ee4a15fcc92a6709cd230a8">
  <xsd:schema xmlns:xsd="http://www.w3.org/2001/XMLSchema" xmlns:xs="http://www.w3.org/2001/XMLSchema" xmlns:p="http://schemas.microsoft.com/office/2006/metadata/properties" xmlns:ns2="f5edcb80-f71d-4a15-93a0-fee9af64ba3f" xmlns:ns3="e6146603-8b46-4c73-a1ba-06604fe470b8" targetNamespace="http://schemas.microsoft.com/office/2006/metadata/properties" ma:root="true" ma:fieldsID="8c41acd50e966c87fc93f0d4527bb915" ns2:_="" ns3:_="">
    <xsd:import namespace="f5edcb80-f71d-4a15-93a0-fee9af64ba3f"/>
    <xsd:import namespace="e6146603-8b46-4c73-a1ba-06604fe47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dcb80-f71d-4a15-93a0-fee9af64b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46603-8b46-4c73-a1ba-06604fe47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33FFE5-54D0-4A92-AF80-A08DE97F3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edcb80-f71d-4a15-93a0-fee9af64ba3f"/>
    <ds:schemaRef ds:uri="e6146603-8b46-4c73-a1ba-06604fe47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926E96-D6A8-4A16-9668-8C54E6ECA9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28E5DB-83F4-4FBC-B362-7B53699A1E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Viva Powerpoint Template.cleaned</Template>
  <TotalTime>1427</TotalTime>
  <Words>657</Words>
  <Application>Microsoft Office PowerPoint</Application>
  <PresentationFormat>Custom</PresentationFormat>
  <Paragraphs>74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Viva Powerpoint Template.cleaned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Houghton</dc:creator>
  <cp:lastModifiedBy>Tony Houghton</cp:lastModifiedBy>
  <cp:revision>38</cp:revision>
  <dcterms:created xsi:type="dcterms:W3CDTF">2021-12-16T11:15:25Z</dcterms:created>
  <dcterms:modified xsi:type="dcterms:W3CDTF">2023-02-02T08:53:00Z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0x010100FF5DE87715502644B0893185C9144FF7</vt:lpwstr>
  </property>
</Properties>
</file>