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59"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5"/>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3B3FC-2A51-4021-3C99-0F698CBBFEAA}"/>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S_tradnl"/>
          </a:p>
        </p:txBody>
      </p:sp>
      <p:sp>
        <p:nvSpPr>
          <p:cNvPr id="3" name="Subtítulo 2">
            <a:extLst>
              <a:ext uri="{FF2B5EF4-FFF2-40B4-BE49-F238E27FC236}">
                <a16:creationId xmlns:a16="http://schemas.microsoft.com/office/drawing/2014/main" id="{EAFBD3F0-0390-C93B-BF1F-86A66A3AC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S_tradnl"/>
          </a:p>
        </p:txBody>
      </p:sp>
      <p:sp>
        <p:nvSpPr>
          <p:cNvPr id="4" name="Marcador de fecha 3">
            <a:extLst>
              <a:ext uri="{FF2B5EF4-FFF2-40B4-BE49-F238E27FC236}">
                <a16:creationId xmlns:a16="http://schemas.microsoft.com/office/drawing/2014/main" id="{D8B2C6E5-0048-94FC-E173-4EC69D00DE80}"/>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5" name="Marcador de pie de página 4">
            <a:extLst>
              <a:ext uri="{FF2B5EF4-FFF2-40B4-BE49-F238E27FC236}">
                <a16:creationId xmlns:a16="http://schemas.microsoft.com/office/drawing/2014/main" id="{45483A79-0F7B-7503-A6DB-F704FE288DD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1D9F10AE-BA7C-CBFA-1613-1E3EFBBF7AAA}"/>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pic>
        <p:nvPicPr>
          <p:cNvPr id="8" name="Imagen 7">
            <a:extLst>
              <a:ext uri="{FF2B5EF4-FFF2-40B4-BE49-F238E27FC236}">
                <a16:creationId xmlns:a16="http://schemas.microsoft.com/office/drawing/2014/main" id="{2FF2E4E4-62D3-726C-C211-D3B696B524A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4157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E86BE-BCD1-2339-0810-F2EB0407E514}"/>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D55C75F6-D6A9-7571-AD83-722561E1EC1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402B518C-501E-BC04-A9B5-DFA6C435B36C}"/>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5" name="Marcador de pie de página 4">
            <a:extLst>
              <a:ext uri="{FF2B5EF4-FFF2-40B4-BE49-F238E27FC236}">
                <a16:creationId xmlns:a16="http://schemas.microsoft.com/office/drawing/2014/main" id="{02663903-3793-C518-5266-FD072CC6256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FAF3E43-00AF-2F4D-3009-02D9D9B47F13}"/>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125395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02B3DB-9783-E4A0-490D-5BEECF23B66E}"/>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S_tradnl"/>
          </a:p>
        </p:txBody>
      </p:sp>
      <p:sp>
        <p:nvSpPr>
          <p:cNvPr id="3" name="Marcador de texto vertical 2">
            <a:extLst>
              <a:ext uri="{FF2B5EF4-FFF2-40B4-BE49-F238E27FC236}">
                <a16:creationId xmlns:a16="http://schemas.microsoft.com/office/drawing/2014/main" id="{C9ED565B-A0A1-9C1D-E705-69DB27AB5D9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596CF959-D19F-2823-60BB-81226E0711CF}"/>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5" name="Marcador de pie de página 4">
            <a:extLst>
              <a:ext uri="{FF2B5EF4-FFF2-40B4-BE49-F238E27FC236}">
                <a16:creationId xmlns:a16="http://schemas.microsoft.com/office/drawing/2014/main" id="{C37B30D0-133A-6B31-E0AF-79C558787FD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3C9355D1-C259-A451-C9A5-AE386C11F086}"/>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191950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90AE0-C4E2-CF74-F14C-21CC779E6D66}"/>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6960801E-9135-EBA4-EDBE-36CAEF6B598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B6977B84-A088-1771-6EF4-A5459E8D6A13}"/>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5" name="Marcador de pie de página 4">
            <a:extLst>
              <a:ext uri="{FF2B5EF4-FFF2-40B4-BE49-F238E27FC236}">
                <a16:creationId xmlns:a16="http://schemas.microsoft.com/office/drawing/2014/main" id="{34EF663B-4026-DD05-81D3-3868DE85BE1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25D7570-114B-54D4-D3FB-556292412E10}"/>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90520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EDAFA-5841-9C50-0079-E19C449BF6C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3F8F50E7-F247-4AC4-B929-291CC92F99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4262E90-7242-F9CC-43DD-ACDF6E4D49DB}"/>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5" name="Marcador de pie de página 4">
            <a:extLst>
              <a:ext uri="{FF2B5EF4-FFF2-40B4-BE49-F238E27FC236}">
                <a16:creationId xmlns:a16="http://schemas.microsoft.com/office/drawing/2014/main" id="{273F5564-A129-A9B2-CE8F-77F6DD86B4AF}"/>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8EF819DE-73FD-5BC0-34FC-9D472739619F}"/>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pic>
        <p:nvPicPr>
          <p:cNvPr id="8" name="Imagen 7">
            <a:extLst>
              <a:ext uri="{FF2B5EF4-FFF2-40B4-BE49-F238E27FC236}">
                <a16:creationId xmlns:a16="http://schemas.microsoft.com/office/drawing/2014/main" id="{951AA2C0-ADDA-B31F-A648-F12A7966B626}"/>
              </a:ext>
            </a:extLst>
          </p:cNvPr>
          <p:cNvPicPr>
            <a:picLocks noChangeAspect="1"/>
          </p:cNvPicPr>
          <p:nvPr userDrawn="1"/>
        </p:nvPicPr>
        <p:blipFill>
          <a:blip r:embed="rId2"/>
          <a:stretch>
            <a:fillRect/>
          </a:stretch>
        </p:blipFill>
        <p:spPr>
          <a:xfrm>
            <a:off x="0" y="-18256"/>
            <a:ext cx="12192000" cy="6858000"/>
          </a:xfrm>
          <a:prstGeom prst="rect">
            <a:avLst/>
          </a:prstGeom>
        </p:spPr>
      </p:pic>
    </p:spTree>
    <p:extLst>
      <p:ext uri="{BB962C8B-B14F-4D97-AF65-F5344CB8AC3E}">
        <p14:creationId xmlns:p14="http://schemas.microsoft.com/office/powerpoint/2010/main" val="324696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0A840-2CD1-DCE8-1501-AAF51086817B}"/>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B527EA93-7F77-4BC8-767C-FA908F8F4CD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contenido 3">
            <a:extLst>
              <a:ext uri="{FF2B5EF4-FFF2-40B4-BE49-F238E27FC236}">
                <a16:creationId xmlns:a16="http://schemas.microsoft.com/office/drawing/2014/main" id="{551D8999-3BB6-7AD8-25F3-68DC7C75CCE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fecha 4">
            <a:extLst>
              <a:ext uri="{FF2B5EF4-FFF2-40B4-BE49-F238E27FC236}">
                <a16:creationId xmlns:a16="http://schemas.microsoft.com/office/drawing/2014/main" id="{5DC0F3D9-78CB-2521-7FD8-40BE60330D8E}"/>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6" name="Marcador de pie de página 5">
            <a:extLst>
              <a:ext uri="{FF2B5EF4-FFF2-40B4-BE49-F238E27FC236}">
                <a16:creationId xmlns:a16="http://schemas.microsoft.com/office/drawing/2014/main" id="{BF39C9B3-6378-FDC2-4E56-391A0D0716E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4B24D3F9-8157-97C1-B65E-B03C63DF25AC}"/>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244034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0466A-5753-2720-ACEF-B830D65CBCCC}"/>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EBFC16D-6ED5-A8C5-B237-43C942A98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577CB2E-DB74-F438-BC5C-3E47A9CC845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5" name="Marcador de texto 4">
            <a:extLst>
              <a:ext uri="{FF2B5EF4-FFF2-40B4-BE49-F238E27FC236}">
                <a16:creationId xmlns:a16="http://schemas.microsoft.com/office/drawing/2014/main" id="{802053D6-D9D4-84F4-446B-A9FF84A6A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36AD1BCB-9EDF-2D9C-6012-3ED57BC14A9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7" name="Marcador de fecha 6">
            <a:extLst>
              <a:ext uri="{FF2B5EF4-FFF2-40B4-BE49-F238E27FC236}">
                <a16:creationId xmlns:a16="http://schemas.microsoft.com/office/drawing/2014/main" id="{9E43E07E-EE44-74E1-7D2C-588F989E0E4D}"/>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8" name="Marcador de pie de página 7">
            <a:extLst>
              <a:ext uri="{FF2B5EF4-FFF2-40B4-BE49-F238E27FC236}">
                <a16:creationId xmlns:a16="http://schemas.microsoft.com/office/drawing/2014/main" id="{0FF82FD1-B177-8A29-7C49-F2D2E6860F48}"/>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563E85F8-DACE-8949-79CA-E264F32E4749}"/>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297774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BBC91-67C4-5D2E-B74F-D22C21BA5D05}"/>
              </a:ext>
            </a:extLst>
          </p:cNvPr>
          <p:cNvSpPr>
            <a:spLocks noGrp="1"/>
          </p:cNvSpPr>
          <p:nvPr>
            <p:ph type="title"/>
          </p:nvPr>
        </p:nvSpPr>
        <p:spPr/>
        <p:txBody>
          <a:bodyPr/>
          <a:lstStyle/>
          <a:p>
            <a:r>
              <a:rPr lang="es-MX"/>
              <a:t>Haz clic para modificar el estilo de título del patrón</a:t>
            </a:r>
            <a:endParaRPr lang="es-ES_tradnl"/>
          </a:p>
        </p:txBody>
      </p:sp>
      <p:sp>
        <p:nvSpPr>
          <p:cNvPr id="3" name="Marcador de fecha 2">
            <a:extLst>
              <a:ext uri="{FF2B5EF4-FFF2-40B4-BE49-F238E27FC236}">
                <a16:creationId xmlns:a16="http://schemas.microsoft.com/office/drawing/2014/main" id="{971CF226-5832-3F74-E509-4EE502457F6A}"/>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4" name="Marcador de pie de página 3">
            <a:extLst>
              <a:ext uri="{FF2B5EF4-FFF2-40B4-BE49-F238E27FC236}">
                <a16:creationId xmlns:a16="http://schemas.microsoft.com/office/drawing/2014/main" id="{F22F5E48-A073-6EF9-A8E3-8F66038467FC}"/>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D5F46F9B-BA45-7C80-AFEF-D52D93602DED}"/>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196933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3658E0-1C00-0D84-F789-7173AF6B69E6}"/>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3" name="Marcador de pie de página 2">
            <a:extLst>
              <a:ext uri="{FF2B5EF4-FFF2-40B4-BE49-F238E27FC236}">
                <a16:creationId xmlns:a16="http://schemas.microsoft.com/office/drawing/2014/main" id="{547DC43F-E4FA-C44C-5BBE-7843BF63CECF}"/>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059ECC72-A10D-8071-B915-CABC49BA325C}"/>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pic>
        <p:nvPicPr>
          <p:cNvPr id="6" name="Imagen 5">
            <a:extLst>
              <a:ext uri="{FF2B5EF4-FFF2-40B4-BE49-F238E27FC236}">
                <a16:creationId xmlns:a16="http://schemas.microsoft.com/office/drawing/2014/main" id="{F00040D6-603E-52D3-8D54-9F64F0A5620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142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0FA46-9FA3-348B-7FA5-2232DF5071E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FE2F1CBF-880B-B091-15A5-DDC1DFB2C8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texto 3">
            <a:extLst>
              <a:ext uri="{FF2B5EF4-FFF2-40B4-BE49-F238E27FC236}">
                <a16:creationId xmlns:a16="http://schemas.microsoft.com/office/drawing/2014/main" id="{B6A4BA2B-726E-8E8B-0C63-9E203C680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F49AB30-86D3-8A61-0744-36F6B44A8BD9}"/>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6" name="Marcador de pie de página 5">
            <a:extLst>
              <a:ext uri="{FF2B5EF4-FFF2-40B4-BE49-F238E27FC236}">
                <a16:creationId xmlns:a16="http://schemas.microsoft.com/office/drawing/2014/main" id="{02FD4DE9-8714-0C0A-1FF2-F5E3C58914DD}"/>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9EBAA329-E52E-B01D-48CC-F4AA33713CA2}"/>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22827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59F86-3EFC-7107-2AF1-10DC7158421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1110C830-6F94-727B-B859-974B748C2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a:extLst>
              <a:ext uri="{FF2B5EF4-FFF2-40B4-BE49-F238E27FC236}">
                <a16:creationId xmlns:a16="http://schemas.microsoft.com/office/drawing/2014/main" id="{7677E008-6AC6-E954-3AFB-E8F0817AA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758AB73-9E90-50C1-B296-8DD949351533}"/>
              </a:ext>
            </a:extLst>
          </p:cNvPr>
          <p:cNvSpPr>
            <a:spLocks noGrp="1"/>
          </p:cNvSpPr>
          <p:nvPr>
            <p:ph type="dt" sz="half" idx="10"/>
          </p:nvPr>
        </p:nvSpPr>
        <p:spPr/>
        <p:txBody>
          <a:bodyPr/>
          <a:lstStyle/>
          <a:p>
            <a:fld id="{8DCF29E5-D8FE-6847-A666-4608872B7D4D}" type="datetimeFigureOut">
              <a:rPr lang="es-ES_tradnl" smtClean="0"/>
              <a:t>05/12/2024</a:t>
            </a:fld>
            <a:endParaRPr lang="es-ES_tradnl"/>
          </a:p>
        </p:txBody>
      </p:sp>
      <p:sp>
        <p:nvSpPr>
          <p:cNvPr id="6" name="Marcador de pie de página 5">
            <a:extLst>
              <a:ext uri="{FF2B5EF4-FFF2-40B4-BE49-F238E27FC236}">
                <a16:creationId xmlns:a16="http://schemas.microsoft.com/office/drawing/2014/main" id="{E19F61A2-E86D-0094-51B5-15D35FB3E0BC}"/>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F5AE37FE-22C4-7A3D-3088-5181F61ADE5A}"/>
              </a:ext>
            </a:extLst>
          </p:cNvPr>
          <p:cNvSpPr>
            <a:spLocks noGrp="1"/>
          </p:cNvSpPr>
          <p:nvPr>
            <p:ph type="sldNum" sz="quarter" idx="12"/>
          </p:nvPr>
        </p:nvSpPr>
        <p:spPr/>
        <p:txBody>
          <a:body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292958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49B909-9FBE-E087-9985-11B44265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FBD6E610-5FDE-87D0-DD46-581D579D0A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4" name="Marcador de fecha 3">
            <a:extLst>
              <a:ext uri="{FF2B5EF4-FFF2-40B4-BE49-F238E27FC236}">
                <a16:creationId xmlns:a16="http://schemas.microsoft.com/office/drawing/2014/main" id="{72BEEFE9-AF06-2DA2-FD8D-94ABB43F5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F29E5-D8FE-6847-A666-4608872B7D4D}" type="datetimeFigureOut">
              <a:rPr lang="es-ES_tradnl" smtClean="0"/>
              <a:t>05/12/2024</a:t>
            </a:fld>
            <a:endParaRPr lang="es-ES_tradnl"/>
          </a:p>
        </p:txBody>
      </p:sp>
      <p:sp>
        <p:nvSpPr>
          <p:cNvPr id="5" name="Marcador de pie de página 4">
            <a:extLst>
              <a:ext uri="{FF2B5EF4-FFF2-40B4-BE49-F238E27FC236}">
                <a16:creationId xmlns:a16="http://schemas.microsoft.com/office/drawing/2014/main" id="{DF0FD7F9-94C1-309D-3DBF-6C95DD27A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465749AC-99FB-11EF-0722-739CA815B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E77AF-EC6B-A547-A631-CD3B943611E2}" type="slidenum">
              <a:rPr lang="es-ES_tradnl" smtClean="0"/>
              <a:t>‹Nº›</a:t>
            </a:fld>
            <a:endParaRPr lang="es-ES_tradnl"/>
          </a:p>
        </p:txBody>
      </p:sp>
    </p:spTree>
    <p:extLst>
      <p:ext uri="{BB962C8B-B14F-4D97-AF65-F5344CB8AC3E}">
        <p14:creationId xmlns:p14="http://schemas.microsoft.com/office/powerpoint/2010/main" val="123774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9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pic>
        <p:nvPicPr>
          <p:cNvPr id="7" name="Imagen 6">
            <a:extLst>
              <a:ext uri="{FF2B5EF4-FFF2-40B4-BE49-F238E27FC236}">
                <a16:creationId xmlns:a16="http://schemas.microsoft.com/office/drawing/2014/main" id="{99FF40C8-025F-27B7-077D-264950BDB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54" y="1034716"/>
            <a:ext cx="8983579" cy="5823284"/>
          </a:xfrm>
          <a:prstGeom prst="rect">
            <a:avLst/>
          </a:prstGeom>
        </p:spPr>
      </p:pic>
      <p:sp>
        <p:nvSpPr>
          <p:cNvPr id="8" name="CuadroTexto 7">
            <a:extLst>
              <a:ext uri="{FF2B5EF4-FFF2-40B4-BE49-F238E27FC236}">
                <a16:creationId xmlns:a16="http://schemas.microsoft.com/office/drawing/2014/main" id="{9EAFA233-C1B8-8781-F3A8-5FD95D7E281F}"/>
              </a:ext>
            </a:extLst>
          </p:cNvPr>
          <p:cNvSpPr txBox="1"/>
          <p:nvPr/>
        </p:nvSpPr>
        <p:spPr>
          <a:xfrm>
            <a:off x="4284132" y="1024716"/>
            <a:ext cx="2158157" cy="738664"/>
          </a:xfrm>
          <a:prstGeom prst="rect">
            <a:avLst/>
          </a:prstGeom>
          <a:solidFill>
            <a:srgbClr val="CCAE88"/>
          </a:solidFill>
        </p:spPr>
        <p:txBody>
          <a:bodyPr wrap="square" rtlCol="0">
            <a:spAutoFit/>
          </a:bodyPr>
          <a:lstStyle/>
          <a:p>
            <a:pPr algn="l" rtl="0"/>
            <a:r>
              <a:rPr lang="es-ES_tradnl" sz="1400" b="1" dirty="0">
                <a:solidFill>
                  <a:schemeClr val="bg1"/>
                </a:solidFill>
              </a:rPr>
              <a:t>2. </a:t>
            </a:r>
            <a:r>
              <a:rPr lang="es-ES_tradnl" sz="1400" b="1" dirty="0" smtClean="0">
                <a:solidFill>
                  <a:schemeClr val="bg1"/>
                </a:solidFill>
              </a:rPr>
              <a:t>EDUCACIÓN</a:t>
            </a:r>
          </a:p>
          <a:p>
            <a:r>
              <a:rPr lang="es-ES_tradnl" sz="1400" b="1" dirty="0">
                <a:solidFill>
                  <a:schemeClr val="bg1"/>
                </a:solidFill>
              </a:rPr>
              <a:t>NO FORMAL</a:t>
            </a:r>
          </a:p>
          <a:p>
            <a:pPr algn="l" rtl="0"/>
            <a:endParaRPr lang="es-ES_tradnl" sz="1400" b="1" dirty="0">
              <a:solidFill>
                <a:schemeClr val="bg1"/>
              </a:solidFill>
            </a:endParaRPr>
          </a:p>
        </p:txBody>
      </p:sp>
      <p:sp>
        <p:nvSpPr>
          <p:cNvPr id="9" name="CuadroTexto 8">
            <a:extLst>
              <a:ext uri="{FF2B5EF4-FFF2-40B4-BE49-F238E27FC236}">
                <a16:creationId xmlns:a16="http://schemas.microsoft.com/office/drawing/2014/main" id="{530DD278-3B18-D78D-F5B2-64E5C843CF59}"/>
              </a:ext>
            </a:extLst>
          </p:cNvPr>
          <p:cNvSpPr txBox="1"/>
          <p:nvPr/>
        </p:nvSpPr>
        <p:spPr>
          <a:xfrm>
            <a:off x="7163954" y="2752118"/>
            <a:ext cx="1973179" cy="523220"/>
          </a:xfrm>
          <a:prstGeom prst="rect">
            <a:avLst/>
          </a:prstGeom>
          <a:solidFill>
            <a:srgbClr val="68B01B"/>
          </a:solidFill>
        </p:spPr>
        <p:txBody>
          <a:bodyPr wrap="square" rtlCol="0">
            <a:spAutoFit/>
          </a:bodyPr>
          <a:lstStyle/>
          <a:p>
            <a:pPr algn="l" rtl="0"/>
            <a:r>
              <a:rPr lang="es-ES_tradnl" sz="1400" b="1" dirty="0">
                <a:solidFill>
                  <a:schemeClr val="bg1"/>
                </a:solidFill>
              </a:rPr>
              <a:t>3. RECREACIÓN</a:t>
            </a:r>
          </a:p>
          <a:p>
            <a:pPr algn="l" rtl="0"/>
            <a:r>
              <a:rPr lang="es-ES_tradnl" sz="1400" b="1" dirty="0">
                <a:solidFill>
                  <a:schemeClr val="bg1"/>
                </a:solidFill>
              </a:rPr>
              <a:t>Y TIEMPO LIBRE</a:t>
            </a:r>
          </a:p>
        </p:txBody>
      </p:sp>
      <p:sp>
        <p:nvSpPr>
          <p:cNvPr id="10" name="CuadroTexto 9">
            <a:extLst>
              <a:ext uri="{FF2B5EF4-FFF2-40B4-BE49-F238E27FC236}">
                <a16:creationId xmlns:a16="http://schemas.microsoft.com/office/drawing/2014/main" id="{0B8BA173-E743-3216-56A6-EA672397397B}"/>
              </a:ext>
            </a:extLst>
          </p:cNvPr>
          <p:cNvSpPr txBox="1"/>
          <p:nvPr/>
        </p:nvSpPr>
        <p:spPr>
          <a:xfrm>
            <a:off x="7163954" y="3526302"/>
            <a:ext cx="1462260" cy="338554"/>
          </a:xfrm>
          <a:prstGeom prst="rect">
            <a:avLst/>
          </a:prstGeom>
          <a:solidFill>
            <a:srgbClr val="447116"/>
          </a:solidFill>
        </p:spPr>
        <p:txBody>
          <a:bodyPr wrap="none" rtlCol="0">
            <a:spAutoFit/>
          </a:bodyPr>
          <a:lstStyle/>
          <a:p>
            <a:pPr algn="l" rtl="0"/>
            <a:r>
              <a:rPr lang="es-ES_tradnl" sz="1600" b="1" dirty="0">
                <a:solidFill>
                  <a:schemeClr val="bg1"/>
                </a:solidFill>
              </a:rPr>
              <a:t>4. RESILENCIA</a:t>
            </a:r>
          </a:p>
        </p:txBody>
      </p:sp>
      <p:sp>
        <p:nvSpPr>
          <p:cNvPr id="11" name="CuadroTexto 10">
            <a:extLst>
              <a:ext uri="{FF2B5EF4-FFF2-40B4-BE49-F238E27FC236}">
                <a16:creationId xmlns:a16="http://schemas.microsoft.com/office/drawing/2014/main" id="{3DC70BE3-1849-3C82-7C55-41EB5A51BABC}"/>
              </a:ext>
            </a:extLst>
          </p:cNvPr>
          <p:cNvSpPr txBox="1"/>
          <p:nvPr/>
        </p:nvSpPr>
        <p:spPr>
          <a:xfrm>
            <a:off x="6851207" y="6182781"/>
            <a:ext cx="1151277" cy="338554"/>
          </a:xfrm>
          <a:prstGeom prst="rect">
            <a:avLst/>
          </a:prstGeom>
          <a:solidFill>
            <a:srgbClr val="447116"/>
          </a:solidFill>
        </p:spPr>
        <p:txBody>
          <a:bodyPr wrap="none" rtlCol="0">
            <a:spAutoFit/>
          </a:bodyPr>
          <a:lstStyle/>
          <a:p>
            <a:pPr algn="l" rtl="0"/>
            <a:r>
              <a:rPr lang="es-ES_tradnl" sz="1600" b="1" dirty="0">
                <a:solidFill>
                  <a:schemeClr val="bg1"/>
                </a:solidFill>
              </a:rPr>
              <a:t>5. FAMILIA</a:t>
            </a:r>
          </a:p>
        </p:txBody>
      </p:sp>
      <p:sp>
        <p:nvSpPr>
          <p:cNvPr id="12" name="CuadroTexto 11">
            <a:extLst>
              <a:ext uri="{FF2B5EF4-FFF2-40B4-BE49-F238E27FC236}">
                <a16:creationId xmlns:a16="http://schemas.microsoft.com/office/drawing/2014/main" id="{E10DB257-A091-63EC-3CED-249BB616A631}"/>
              </a:ext>
            </a:extLst>
          </p:cNvPr>
          <p:cNvSpPr txBox="1"/>
          <p:nvPr/>
        </p:nvSpPr>
        <p:spPr>
          <a:xfrm>
            <a:off x="1078795" y="1633403"/>
            <a:ext cx="2219012" cy="338554"/>
          </a:xfrm>
          <a:prstGeom prst="rect">
            <a:avLst/>
          </a:prstGeom>
          <a:solidFill>
            <a:srgbClr val="447116"/>
          </a:solidFill>
        </p:spPr>
        <p:txBody>
          <a:bodyPr wrap="square" rtlCol="0">
            <a:spAutoFit/>
          </a:bodyPr>
          <a:lstStyle/>
          <a:p>
            <a:pPr algn="l" rtl="0"/>
            <a:r>
              <a:rPr lang="es-ES_tradnl" sz="1600" b="1" dirty="0">
                <a:solidFill>
                  <a:schemeClr val="bg1"/>
                </a:solidFill>
              </a:rPr>
              <a:t>1. NECESIDADES BÁSICAS</a:t>
            </a:r>
          </a:p>
        </p:txBody>
      </p:sp>
      <p:sp>
        <p:nvSpPr>
          <p:cNvPr id="13" name="CuadroTexto 12">
            <a:extLst>
              <a:ext uri="{FF2B5EF4-FFF2-40B4-BE49-F238E27FC236}">
                <a16:creationId xmlns:a16="http://schemas.microsoft.com/office/drawing/2014/main" id="{85133BF0-4D00-88A7-1721-2B946B084026}"/>
              </a:ext>
            </a:extLst>
          </p:cNvPr>
          <p:cNvSpPr txBox="1"/>
          <p:nvPr/>
        </p:nvSpPr>
        <p:spPr>
          <a:xfrm>
            <a:off x="6249554" y="3925524"/>
            <a:ext cx="2149033" cy="430887"/>
          </a:xfrm>
          <a:prstGeom prst="rect">
            <a:avLst/>
          </a:prstGeom>
          <a:solidFill>
            <a:srgbClr val="CCAE88"/>
          </a:solidFill>
        </p:spPr>
        <p:txBody>
          <a:bodyPr wrap="square" rtlCol="0">
            <a:spAutoFit/>
          </a:bodyPr>
          <a:lstStyle/>
          <a:p>
            <a:pPr algn="l" rtl="0"/>
            <a:r>
              <a:rPr lang="es-ES_tradnl" sz="1050" b="1" dirty="0" err="1">
                <a:solidFill>
                  <a:schemeClr val="bg1"/>
                </a:solidFill>
              </a:rPr>
              <a:t>Niños</a:t>
            </a:r>
            <a:r>
              <a:rPr lang="es-ES_tradnl" sz="1050" b="1" dirty="0">
                <a:solidFill>
                  <a:schemeClr val="bg1"/>
                </a:solidFill>
              </a:rPr>
              <a:t>Pastoral y</a:t>
            </a:r>
          </a:p>
          <a:p>
            <a:pPr algn="l" rtl="0"/>
            <a:r>
              <a:rPr lang="es-ES_tradnl" sz="1050" b="1" dirty="0" err="1">
                <a:solidFill>
                  <a:schemeClr val="bg1"/>
                </a:solidFill>
              </a:rPr>
              <a:t>psicologico</a:t>
            </a:r>
            <a:r>
              <a:rPr lang="es-ES_tradnl" sz="1050" b="1" dirty="0">
                <a:solidFill>
                  <a:schemeClr val="bg1"/>
                </a:solidFill>
              </a:rPr>
              <a:t>cuidado</a:t>
            </a:r>
          </a:p>
        </p:txBody>
      </p:sp>
      <p:sp>
        <p:nvSpPr>
          <p:cNvPr id="14" name="CuadroTexto 13">
            <a:extLst>
              <a:ext uri="{FF2B5EF4-FFF2-40B4-BE49-F238E27FC236}">
                <a16:creationId xmlns:a16="http://schemas.microsoft.com/office/drawing/2014/main" id="{E6A3A63C-4198-708D-9BC3-93508A97319F}"/>
              </a:ext>
            </a:extLst>
          </p:cNvPr>
          <p:cNvSpPr txBox="1"/>
          <p:nvPr/>
        </p:nvSpPr>
        <p:spPr>
          <a:xfrm>
            <a:off x="6531189" y="6457890"/>
            <a:ext cx="2592376" cy="400110"/>
          </a:xfrm>
          <a:prstGeom prst="rect">
            <a:avLst/>
          </a:prstGeom>
          <a:solidFill>
            <a:srgbClr val="CCAE88"/>
          </a:solidFill>
        </p:spPr>
        <p:txBody>
          <a:bodyPr wrap="none" rtlCol="0">
            <a:spAutoFit/>
          </a:bodyPr>
          <a:lstStyle/>
          <a:p>
            <a:pPr algn="l" rtl="0"/>
            <a:r>
              <a:rPr lang="es-ES_tradnl" sz="1000" b="1" dirty="0" smtClean="0">
                <a:solidFill>
                  <a:schemeClr val="bg1"/>
                </a:solidFill>
              </a:rPr>
              <a:t>Pastoral familiar </a:t>
            </a:r>
            <a:r>
              <a:rPr lang="es-ES_tradnl" sz="1000" b="1" dirty="0">
                <a:solidFill>
                  <a:schemeClr val="bg1"/>
                </a:solidFill>
              </a:rPr>
              <a:t>y</a:t>
            </a:r>
          </a:p>
          <a:p>
            <a:pPr algn="l" rtl="0"/>
            <a:r>
              <a:rPr lang="es-ES_tradnl" sz="1000" b="1" dirty="0" smtClean="0">
                <a:solidFill>
                  <a:schemeClr val="bg1"/>
                </a:solidFill>
              </a:rPr>
              <a:t>Oportunidades laborales, consejer</a:t>
            </a:r>
            <a:r>
              <a:rPr lang="es-ES_tradnl" sz="1000" b="1" dirty="0" smtClean="0">
                <a:solidFill>
                  <a:schemeClr val="bg1"/>
                </a:solidFill>
              </a:rPr>
              <a:t>ía</a:t>
            </a:r>
            <a:endParaRPr lang="es-ES_tradnl" sz="1000" b="1" dirty="0">
              <a:solidFill>
                <a:schemeClr val="bg1"/>
              </a:solidFill>
            </a:endParaRPr>
          </a:p>
        </p:txBody>
      </p:sp>
      <p:sp>
        <p:nvSpPr>
          <p:cNvPr id="15" name="CuadroTexto 14">
            <a:extLst>
              <a:ext uri="{FF2B5EF4-FFF2-40B4-BE49-F238E27FC236}">
                <a16:creationId xmlns:a16="http://schemas.microsoft.com/office/drawing/2014/main" id="{738AB24B-5528-5CB0-8474-72A6EF9EB1EF}"/>
              </a:ext>
            </a:extLst>
          </p:cNvPr>
          <p:cNvSpPr txBox="1"/>
          <p:nvPr/>
        </p:nvSpPr>
        <p:spPr>
          <a:xfrm>
            <a:off x="4373032" y="3088639"/>
            <a:ext cx="1122543" cy="261610"/>
          </a:xfrm>
          <a:prstGeom prst="rect">
            <a:avLst/>
          </a:prstGeom>
          <a:solidFill>
            <a:srgbClr val="CCAE88"/>
          </a:solidFill>
        </p:spPr>
        <p:txBody>
          <a:bodyPr wrap="square" rtlCol="0">
            <a:spAutoFit/>
          </a:bodyPr>
          <a:lstStyle/>
          <a:p>
            <a:pPr algn="l" rtl="0"/>
            <a:r>
              <a:rPr lang="es-ES_tradnl" sz="1100" b="1" dirty="0" err="1">
                <a:solidFill>
                  <a:schemeClr val="bg1"/>
                </a:solidFill>
              </a:rPr>
              <a:t>Aula</a:t>
            </a:r>
            <a:endParaRPr lang="es-ES_tradnl" sz="1100" b="1" dirty="0">
              <a:solidFill>
                <a:schemeClr val="bg1"/>
              </a:solidFill>
            </a:endParaRPr>
          </a:p>
        </p:txBody>
      </p:sp>
      <p:sp>
        <p:nvSpPr>
          <p:cNvPr id="16" name="CuadroTexto 15">
            <a:extLst>
              <a:ext uri="{FF2B5EF4-FFF2-40B4-BE49-F238E27FC236}">
                <a16:creationId xmlns:a16="http://schemas.microsoft.com/office/drawing/2014/main" id="{83470929-637A-0E24-7760-BE6DA446C5DC}"/>
              </a:ext>
            </a:extLst>
          </p:cNvPr>
          <p:cNvSpPr txBox="1"/>
          <p:nvPr/>
        </p:nvSpPr>
        <p:spPr>
          <a:xfrm>
            <a:off x="3029143" y="2226779"/>
            <a:ext cx="862222" cy="261610"/>
          </a:xfrm>
          <a:prstGeom prst="rect">
            <a:avLst/>
          </a:prstGeom>
          <a:solidFill>
            <a:srgbClr val="CCAE88"/>
          </a:solidFill>
        </p:spPr>
        <p:txBody>
          <a:bodyPr wrap="square" rtlCol="0">
            <a:spAutoFit/>
          </a:bodyPr>
          <a:lstStyle/>
          <a:p>
            <a:pPr algn="l" rtl="0"/>
            <a:r>
              <a:rPr lang="es-ES_tradnl" sz="1050" b="1" dirty="0" err="1">
                <a:solidFill>
                  <a:schemeClr val="bg1"/>
                </a:solidFill>
              </a:rPr>
              <a:t>Alimento</a:t>
            </a:r>
            <a:endParaRPr lang="es-ES_tradnl" sz="1050" b="1" dirty="0">
              <a:solidFill>
                <a:schemeClr val="bg1"/>
              </a:solidFill>
            </a:endParaRPr>
          </a:p>
        </p:txBody>
      </p:sp>
      <p:sp>
        <p:nvSpPr>
          <p:cNvPr id="17" name="CuadroTexto 16">
            <a:extLst>
              <a:ext uri="{FF2B5EF4-FFF2-40B4-BE49-F238E27FC236}">
                <a16:creationId xmlns:a16="http://schemas.microsoft.com/office/drawing/2014/main" id="{2F338A18-1820-F79B-09DD-79E9307E2E90}"/>
              </a:ext>
            </a:extLst>
          </p:cNvPr>
          <p:cNvSpPr txBox="1"/>
          <p:nvPr/>
        </p:nvSpPr>
        <p:spPr>
          <a:xfrm>
            <a:off x="1046643" y="2137650"/>
            <a:ext cx="1933543" cy="253916"/>
          </a:xfrm>
          <a:prstGeom prst="rect">
            <a:avLst/>
          </a:prstGeom>
          <a:solidFill>
            <a:srgbClr val="CCAE88"/>
          </a:solidFill>
        </p:spPr>
        <p:txBody>
          <a:bodyPr wrap="none" rtlCol="0">
            <a:spAutoFit/>
          </a:bodyPr>
          <a:lstStyle/>
          <a:p>
            <a:pPr algn="l" rtl="0"/>
            <a:r>
              <a:rPr lang="es-ES_tradnl" sz="1050" b="1" dirty="0">
                <a:solidFill>
                  <a:schemeClr val="bg1"/>
                </a:solidFill>
              </a:rPr>
              <a:t>Ropa</a:t>
            </a:r>
            <a:r>
              <a:rPr lang="es-ES_tradnl" sz="1050" b="1" dirty="0" smtClean="0">
                <a:solidFill>
                  <a:schemeClr val="bg1"/>
                </a:solidFill>
              </a:rPr>
              <a:t>, Zapatos y juguetes</a:t>
            </a:r>
            <a:endParaRPr lang="es-ES_tradnl" sz="1050" b="1" dirty="0">
              <a:solidFill>
                <a:schemeClr val="bg1"/>
              </a:solidFill>
            </a:endParaRPr>
          </a:p>
        </p:txBody>
      </p:sp>
      <p:sp>
        <p:nvSpPr>
          <p:cNvPr id="18" name="CuadroTexto 17">
            <a:extLst>
              <a:ext uri="{FF2B5EF4-FFF2-40B4-BE49-F238E27FC236}">
                <a16:creationId xmlns:a16="http://schemas.microsoft.com/office/drawing/2014/main" id="{2A2131C0-EB18-6513-5324-7163D1707F31}"/>
              </a:ext>
            </a:extLst>
          </p:cNvPr>
          <p:cNvSpPr txBox="1"/>
          <p:nvPr/>
        </p:nvSpPr>
        <p:spPr>
          <a:xfrm>
            <a:off x="1078795" y="5683259"/>
            <a:ext cx="1614759" cy="253916"/>
          </a:xfrm>
          <a:prstGeom prst="rect">
            <a:avLst/>
          </a:prstGeom>
          <a:solidFill>
            <a:srgbClr val="CCAE88"/>
          </a:solidFill>
        </p:spPr>
        <p:txBody>
          <a:bodyPr wrap="square" rtlCol="0">
            <a:spAutoFit/>
          </a:bodyPr>
          <a:lstStyle/>
          <a:p>
            <a:pPr algn="l" rtl="0"/>
            <a:r>
              <a:rPr lang="es-ES_tradnl" sz="1050" b="1" dirty="0" smtClean="0">
                <a:solidFill>
                  <a:schemeClr val="bg1"/>
                </a:solidFill>
              </a:rPr>
              <a:t>Útiles escolares</a:t>
            </a:r>
            <a:endParaRPr lang="es-ES_tradnl" sz="1050" b="1" dirty="0">
              <a:solidFill>
                <a:schemeClr val="bg1"/>
              </a:solidFill>
            </a:endParaRPr>
          </a:p>
        </p:txBody>
      </p:sp>
    </p:spTree>
    <p:extLst>
      <p:ext uri="{BB962C8B-B14F-4D97-AF65-F5344CB8AC3E}">
        <p14:creationId xmlns:p14="http://schemas.microsoft.com/office/powerpoint/2010/main" val="299828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CAFI – CAIF – CREAF </a:t>
            </a:r>
            <a:endParaRPr lang="en-US" sz="4400" dirty="0">
              <a:solidFill>
                <a:schemeClr val="bg1"/>
              </a:solidFill>
            </a:endParaRPr>
          </a:p>
        </p:txBody>
      </p:sp>
      <p:sp>
        <p:nvSpPr>
          <p:cNvPr id="6" name="CuadroTexto 5"/>
          <p:cNvSpPr txBox="1"/>
          <p:nvPr/>
        </p:nvSpPr>
        <p:spPr>
          <a:xfrm>
            <a:off x="1787237" y="2121372"/>
            <a:ext cx="7190508" cy="523220"/>
          </a:xfrm>
          <a:prstGeom prst="rect">
            <a:avLst/>
          </a:prstGeom>
          <a:noFill/>
          <a:ln w="38100">
            <a:solidFill>
              <a:srgbClr val="7030A0"/>
            </a:solidFill>
          </a:ln>
        </p:spPr>
        <p:txBody>
          <a:bodyPr wrap="square" rtlCol="0">
            <a:spAutoFit/>
          </a:bodyPr>
          <a:lstStyle/>
          <a:p>
            <a:r>
              <a:rPr lang="es-MX" sz="2800" dirty="0">
                <a:solidFill>
                  <a:schemeClr val="accent4"/>
                </a:solidFill>
              </a:rPr>
              <a:t>¿</a:t>
            </a:r>
            <a:r>
              <a:rPr lang="es-MX" sz="2800" dirty="0" smtClean="0">
                <a:solidFill>
                  <a:schemeClr val="accent4"/>
                </a:solidFill>
              </a:rPr>
              <a:t>Por qué un programa como éste?</a:t>
            </a:r>
            <a:endParaRPr lang="en-US" sz="2800" dirty="0">
              <a:solidFill>
                <a:schemeClr val="accent4"/>
              </a:solidFill>
            </a:endParaRPr>
          </a:p>
        </p:txBody>
      </p:sp>
      <p:sp>
        <p:nvSpPr>
          <p:cNvPr id="3" name="CuadroTexto 2"/>
          <p:cNvSpPr txBox="1"/>
          <p:nvPr/>
        </p:nvSpPr>
        <p:spPr>
          <a:xfrm>
            <a:off x="1787237" y="3123686"/>
            <a:ext cx="8201890" cy="2308324"/>
          </a:xfrm>
          <a:prstGeom prst="rect">
            <a:avLst/>
          </a:prstGeom>
          <a:noFill/>
        </p:spPr>
        <p:txBody>
          <a:bodyPr wrap="square" rtlCol="0">
            <a:spAutoFit/>
          </a:bodyPr>
          <a:lstStyle/>
          <a:p>
            <a:r>
              <a:rPr lang="es-MX" sz="2400" b="1" dirty="0"/>
              <a:t>Venezuela:</a:t>
            </a:r>
            <a:r>
              <a:rPr lang="es-MX" sz="2400" dirty="0"/>
              <a:t/>
            </a:r>
            <a:br>
              <a:rPr lang="es-MX" sz="2400" dirty="0"/>
            </a:br>
            <a:r>
              <a:rPr lang="es-MX" sz="2400" dirty="0"/>
              <a:t>Niños abandonados, dejados atrás porque sus padres han migrado. Hoy en día están con cuidadores familiares o vecinos.</a:t>
            </a:r>
          </a:p>
          <a:p>
            <a:r>
              <a:rPr lang="es-MX" sz="2400" b="1" dirty="0"/>
              <a:t>Perú:</a:t>
            </a:r>
            <a:r>
              <a:rPr lang="es-MX" sz="2400" dirty="0"/>
              <a:t/>
            </a:r>
            <a:br>
              <a:rPr lang="es-MX" sz="2400" dirty="0"/>
            </a:br>
            <a:r>
              <a:rPr lang="es-MX" sz="2400" dirty="0"/>
              <a:t>Es importante porque la pandemia causó un índice académico muy bajo</a:t>
            </a:r>
            <a:r>
              <a:rPr lang="es-MX" sz="2400" dirty="0" smtClean="0"/>
              <a:t>.</a:t>
            </a:r>
            <a:endParaRPr lang="es-MX" sz="2400" dirty="0"/>
          </a:p>
        </p:txBody>
      </p:sp>
    </p:spTree>
    <p:extLst>
      <p:ext uri="{BB962C8B-B14F-4D97-AF65-F5344CB8AC3E}">
        <p14:creationId xmlns:p14="http://schemas.microsoft.com/office/powerpoint/2010/main" val="181105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CAFI – CAIF – CREAF </a:t>
            </a:r>
            <a:endParaRPr lang="en-US" sz="4400" dirty="0">
              <a:solidFill>
                <a:schemeClr val="bg1"/>
              </a:solidFill>
            </a:endParaRPr>
          </a:p>
        </p:txBody>
      </p:sp>
      <p:sp>
        <p:nvSpPr>
          <p:cNvPr id="6" name="CuadroTexto 5"/>
          <p:cNvSpPr txBox="1"/>
          <p:nvPr/>
        </p:nvSpPr>
        <p:spPr>
          <a:xfrm>
            <a:off x="1787237" y="2121372"/>
            <a:ext cx="7190508" cy="523220"/>
          </a:xfrm>
          <a:prstGeom prst="rect">
            <a:avLst/>
          </a:prstGeom>
          <a:noFill/>
          <a:ln w="38100">
            <a:solidFill>
              <a:srgbClr val="7030A0"/>
            </a:solidFill>
          </a:ln>
        </p:spPr>
        <p:txBody>
          <a:bodyPr wrap="square" rtlCol="0">
            <a:spAutoFit/>
          </a:bodyPr>
          <a:lstStyle/>
          <a:p>
            <a:r>
              <a:rPr lang="es-MX" sz="2800" dirty="0">
                <a:solidFill>
                  <a:schemeClr val="accent4"/>
                </a:solidFill>
              </a:rPr>
              <a:t>¿</a:t>
            </a:r>
            <a:r>
              <a:rPr lang="es-MX" sz="2800" dirty="0" smtClean="0">
                <a:solidFill>
                  <a:schemeClr val="accent4"/>
                </a:solidFill>
              </a:rPr>
              <a:t>Por qué un programa como éste?</a:t>
            </a:r>
            <a:endParaRPr lang="en-US" sz="2800" dirty="0">
              <a:solidFill>
                <a:schemeClr val="accent4"/>
              </a:solidFill>
            </a:endParaRPr>
          </a:p>
        </p:txBody>
      </p:sp>
      <p:sp>
        <p:nvSpPr>
          <p:cNvPr id="3" name="CuadroTexto 2"/>
          <p:cNvSpPr txBox="1"/>
          <p:nvPr/>
        </p:nvSpPr>
        <p:spPr>
          <a:xfrm>
            <a:off x="1787237" y="3123686"/>
            <a:ext cx="8201890" cy="3046988"/>
          </a:xfrm>
          <a:prstGeom prst="rect">
            <a:avLst/>
          </a:prstGeom>
          <a:noFill/>
        </p:spPr>
        <p:txBody>
          <a:bodyPr wrap="square" rtlCol="0">
            <a:spAutoFit/>
          </a:bodyPr>
          <a:lstStyle/>
          <a:p>
            <a:r>
              <a:rPr lang="es-MX" sz="2400" b="1" dirty="0"/>
              <a:t>Chaco, Argentina:</a:t>
            </a:r>
            <a:r>
              <a:rPr lang="es-MX" sz="2400" dirty="0"/>
              <a:t/>
            </a:r>
            <a:br>
              <a:rPr lang="es-MX" sz="2400" dirty="0"/>
            </a:br>
            <a:r>
              <a:rPr lang="es-MX" sz="2400" dirty="0"/>
              <a:t>Necesidad de un espacio de contención para niños parcial o totalmente abandonados, y la exposición a vicios como las drogas. Se necesita un espacio de contención.</a:t>
            </a:r>
          </a:p>
          <a:p>
            <a:r>
              <a:rPr lang="es-MX" sz="2400" b="1" dirty="0"/>
              <a:t>Buenos Aires, Argentina:</a:t>
            </a:r>
            <a:r>
              <a:rPr lang="es-MX" sz="2400" dirty="0"/>
              <a:t/>
            </a:r>
            <a:br>
              <a:rPr lang="es-MX" sz="2400" dirty="0"/>
            </a:br>
            <a:r>
              <a:rPr lang="es-MX" sz="2400" dirty="0"/>
              <a:t>La baja calidad de la educación, la deserción escolar. Infancia y adolescencia que pasan de grado pero sin aprender a leer y escribir. Y el mal uso de las redes sociales</a:t>
            </a:r>
            <a:r>
              <a:rPr lang="es-MX" sz="2400" dirty="0" smtClean="0"/>
              <a:t>.</a:t>
            </a:r>
            <a:endParaRPr lang="es-MX" sz="2400" dirty="0"/>
          </a:p>
        </p:txBody>
      </p:sp>
    </p:spTree>
    <p:extLst>
      <p:ext uri="{BB962C8B-B14F-4D97-AF65-F5344CB8AC3E}">
        <p14:creationId xmlns:p14="http://schemas.microsoft.com/office/powerpoint/2010/main" val="75940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CAFI – CAIF – CREAF </a:t>
            </a:r>
            <a:endParaRPr lang="en-US" sz="4400" dirty="0">
              <a:solidFill>
                <a:schemeClr val="bg1"/>
              </a:solidFill>
            </a:endParaRPr>
          </a:p>
        </p:txBody>
      </p:sp>
      <p:sp>
        <p:nvSpPr>
          <p:cNvPr id="6" name="CuadroTexto 5"/>
          <p:cNvSpPr txBox="1"/>
          <p:nvPr/>
        </p:nvSpPr>
        <p:spPr>
          <a:xfrm>
            <a:off x="1787237" y="2121372"/>
            <a:ext cx="7190508" cy="523220"/>
          </a:xfrm>
          <a:prstGeom prst="rect">
            <a:avLst/>
          </a:prstGeom>
          <a:noFill/>
          <a:ln w="38100">
            <a:solidFill>
              <a:srgbClr val="7030A0"/>
            </a:solidFill>
          </a:ln>
        </p:spPr>
        <p:txBody>
          <a:bodyPr wrap="square" rtlCol="0">
            <a:spAutoFit/>
          </a:bodyPr>
          <a:lstStyle/>
          <a:p>
            <a:r>
              <a:rPr lang="es-MX" sz="2800" dirty="0">
                <a:solidFill>
                  <a:schemeClr val="accent4"/>
                </a:solidFill>
              </a:rPr>
              <a:t>¿</a:t>
            </a:r>
            <a:r>
              <a:rPr lang="es-MX" sz="2800" dirty="0" smtClean="0">
                <a:solidFill>
                  <a:schemeClr val="accent4"/>
                </a:solidFill>
              </a:rPr>
              <a:t>Por qué un programa como éste?</a:t>
            </a:r>
            <a:endParaRPr lang="en-US" sz="2800" dirty="0">
              <a:solidFill>
                <a:schemeClr val="accent4"/>
              </a:solidFill>
            </a:endParaRPr>
          </a:p>
        </p:txBody>
      </p:sp>
      <p:sp>
        <p:nvSpPr>
          <p:cNvPr id="3" name="CuadroTexto 2"/>
          <p:cNvSpPr txBox="1"/>
          <p:nvPr/>
        </p:nvSpPr>
        <p:spPr>
          <a:xfrm>
            <a:off x="1787237" y="3123686"/>
            <a:ext cx="8201890" cy="1569660"/>
          </a:xfrm>
          <a:prstGeom prst="rect">
            <a:avLst/>
          </a:prstGeom>
          <a:noFill/>
        </p:spPr>
        <p:txBody>
          <a:bodyPr wrap="square" rtlCol="0">
            <a:spAutoFit/>
          </a:bodyPr>
          <a:lstStyle/>
          <a:p>
            <a:r>
              <a:rPr lang="es-MX" sz="2400" b="1" dirty="0"/>
              <a:t>Brasil:</a:t>
            </a:r>
            <a:r>
              <a:rPr lang="es-MX" sz="2400" dirty="0"/>
              <a:t/>
            </a:r>
            <a:br>
              <a:rPr lang="es-MX" sz="2400" dirty="0"/>
            </a:br>
            <a:r>
              <a:rPr lang="es-MX" sz="2400" dirty="0"/>
              <a:t>Necesidad de programas que provengan de la comunidad y que sean sostenibles. Necesidad de trabajo </a:t>
            </a:r>
            <a:r>
              <a:rPr lang="es-MX" sz="2400" dirty="0" err="1"/>
              <a:t>interdenominacional</a:t>
            </a:r>
            <a:r>
              <a:rPr lang="es-MX" sz="2400" dirty="0"/>
              <a:t>.</a:t>
            </a:r>
          </a:p>
          <a:p>
            <a:endParaRPr lang="es-MX" sz="2400" dirty="0" smtClean="0"/>
          </a:p>
        </p:txBody>
      </p:sp>
    </p:spTree>
    <p:extLst>
      <p:ext uri="{BB962C8B-B14F-4D97-AF65-F5344CB8AC3E}">
        <p14:creationId xmlns:p14="http://schemas.microsoft.com/office/powerpoint/2010/main" val="168258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chemeClr val="accent2"/>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787237" y="2528968"/>
            <a:ext cx="6442363" cy="2677656"/>
          </a:xfrm>
          <a:prstGeom prst="rect">
            <a:avLst/>
          </a:prstGeom>
          <a:noFill/>
        </p:spPr>
        <p:txBody>
          <a:bodyPr wrap="square" rtlCol="0">
            <a:spAutoFit/>
          </a:bodyPr>
          <a:lstStyle/>
          <a:p>
            <a:r>
              <a:rPr lang="es-MX" sz="2400" b="1" dirty="0"/>
              <a:t>Argentina, Buenos Aires:</a:t>
            </a:r>
            <a:r>
              <a:rPr lang="es-MX" sz="2400" dirty="0"/>
              <a:t/>
            </a:r>
            <a:br>
              <a:rPr lang="es-MX" sz="2400" dirty="0"/>
            </a:br>
            <a:r>
              <a:rPr lang="es-MX" sz="2400" dirty="0"/>
              <a:t>Niños que viven en un entorno de alta vulnerabilidad y violencia, quienes desde pequeños imitan modelos negativos. Hoy tienen la oportunidad de desarrollar nuevos modelos de vida que les permitan crecer como personas y superarse.</a:t>
            </a:r>
            <a:endParaRPr lang="es-MX" sz="2400" dirty="0" smtClean="0"/>
          </a:p>
        </p:txBody>
      </p:sp>
      <p:pic>
        <p:nvPicPr>
          <p:cNvPr id="7" name="Picture 2">
            <a:extLst>
              <a:ext uri="{FF2B5EF4-FFF2-40B4-BE49-F238E27FC236}">
                <a16:creationId xmlns:a16="http://schemas.microsoft.com/office/drawing/2014/main" id="{3C02BC4B-5946-12E4-543D-90F321D4E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255" y="2518274"/>
            <a:ext cx="3098930" cy="4131907"/>
          </a:xfrm>
          <a:prstGeom prst="rect">
            <a:avLst/>
          </a:prstGeom>
        </p:spPr>
      </p:pic>
    </p:spTree>
    <p:extLst>
      <p:ext uri="{BB962C8B-B14F-4D97-AF65-F5344CB8AC3E}">
        <p14:creationId xmlns:p14="http://schemas.microsoft.com/office/powerpoint/2010/main" val="200307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7030A0"/>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787237" y="2528968"/>
            <a:ext cx="5680363" cy="3785652"/>
          </a:xfrm>
          <a:prstGeom prst="rect">
            <a:avLst/>
          </a:prstGeom>
          <a:noFill/>
        </p:spPr>
        <p:txBody>
          <a:bodyPr wrap="square" rtlCol="0">
            <a:spAutoFit/>
          </a:bodyPr>
          <a:lstStyle/>
          <a:p>
            <a:r>
              <a:rPr lang="es-MX" sz="2400" b="1" dirty="0"/>
              <a:t>Red Viva Chaco, Argentina:</a:t>
            </a:r>
            <a:r>
              <a:rPr lang="es-MX" sz="2400" dirty="0"/>
              <a:t/>
            </a:r>
            <a:br>
              <a:rPr lang="es-MX" sz="2400" dirty="0"/>
            </a:br>
            <a:r>
              <a:rPr lang="es-MX" sz="2400" dirty="0"/>
              <a:t>La historia de un niño de 10 años que ha sufrido la pérdida de sus padres y que actualmente está bajo el cuidado de sus abuelos. Debido a esta situación, tenía dificultades para relacionarse con sus compañeros y para aprender. Hoy ha mejorado significativamente en sus relaciones, se puede ver una sonrisa en su rostro, y está avanzando en sus estudios.</a:t>
            </a:r>
            <a:endParaRPr lang="es-MX" sz="2400" dirty="0" smtClean="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785" y="2008908"/>
            <a:ext cx="3345873" cy="4461164"/>
          </a:xfrm>
          <a:prstGeom prst="rect">
            <a:avLst/>
          </a:prstGeom>
        </p:spPr>
      </p:pic>
    </p:spTree>
    <p:extLst>
      <p:ext uri="{BB962C8B-B14F-4D97-AF65-F5344CB8AC3E}">
        <p14:creationId xmlns:p14="http://schemas.microsoft.com/office/powerpoint/2010/main" val="313319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787237" y="2528968"/>
            <a:ext cx="3089563" cy="2677656"/>
          </a:xfrm>
          <a:prstGeom prst="rect">
            <a:avLst/>
          </a:prstGeom>
          <a:noFill/>
        </p:spPr>
        <p:txBody>
          <a:bodyPr wrap="square" rtlCol="0">
            <a:spAutoFit/>
          </a:bodyPr>
          <a:lstStyle/>
          <a:p>
            <a:r>
              <a:rPr lang="es-MX" sz="2400" b="1" dirty="0"/>
              <a:t>Red Viva Caaguazú:</a:t>
            </a:r>
            <a:r>
              <a:rPr lang="es-MX" sz="2400" dirty="0"/>
              <a:t/>
            </a:r>
            <a:br>
              <a:rPr lang="es-MX" sz="2400" dirty="0"/>
            </a:br>
            <a:r>
              <a:rPr lang="es-MX" sz="2400" dirty="0"/>
              <a:t>La historia de una niña de 10 años que ha recibido apoyo emocional, logrando fortalecer su resiliencia y autoestima.</a:t>
            </a:r>
            <a:endParaRPr lang="es-MX" sz="2400" dirty="0" smtClean="0"/>
          </a:p>
        </p:txBody>
      </p:sp>
      <p:pic>
        <p:nvPicPr>
          <p:cNvPr id="5" name="Picture 2">
            <a:extLst>
              <a:ext uri="{FF2B5EF4-FFF2-40B4-BE49-F238E27FC236}">
                <a16:creationId xmlns:a16="http://schemas.microsoft.com/office/drawing/2014/main" id="{8087EBB2-1DA3-8046-0F8A-7526C0865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18" y="2064246"/>
            <a:ext cx="6411098" cy="4272395"/>
          </a:xfrm>
          <a:prstGeom prst="rect">
            <a:avLst/>
          </a:prstGeom>
        </p:spPr>
      </p:pic>
    </p:spTree>
    <p:extLst>
      <p:ext uri="{BB962C8B-B14F-4D97-AF65-F5344CB8AC3E}">
        <p14:creationId xmlns:p14="http://schemas.microsoft.com/office/powerpoint/2010/main" val="233703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92D050"/>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787237" y="2528968"/>
            <a:ext cx="7661563" cy="2677656"/>
          </a:xfrm>
          <a:prstGeom prst="rect">
            <a:avLst/>
          </a:prstGeom>
          <a:noFill/>
        </p:spPr>
        <p:txBody>
          <a:bodyPr wrap="square" rtlCol="0">
            <a:spAutoFit/>
          </a:bodyPr>
          <a:lstStyle/>
          <a:p>
            <a:r>
              <a:rPr lang="es-MX" sz="2400" b="1" dirty="0"/>
              <a:t>Viva Guatemala:</a:t>
            </a:r>
            <a:r>
              <a:rPr lang="es-MX" sz="2400" dirty="0"/>
              <a:t/>
            </a:r>
            <a:br>
              <a:rPr lang="es-MX" sz="2400" dirty="0"/>
            </a:br>
            <a:r>
              <a:rPr lang="es-MX" sz="2400" dirty="0"/>
              <a:t>La historia de un niño que vive en un entorno de gran violencia. Hoy está mejorando en sus estudios y ha llegado a ser abanderado en su escuela.</a:t>
            </a:r>
            <a:br>
              <a:rPr lang="es-MX" sz="2400" dirty="0"/>
            </a:br>
            <a:r>
              <a:rPr lang="es-MX" sz="2400" dirty="0"/>
              <a:t>Además, se destaca la historia de una madre emprendedora que hoy cuenta con mayores ingresos para apoyar los estudios de sus hijos.</a:t>
            </a:r>
            <a:endParaRPr lang="es-MX" sz="2400" dirty="0" smtClean="0"/>
          </a:p>
        </p:txBody>
      </p:sp>
      <p:pic>
        <p:nvPicPr>
          <p:cNvPr id="5" name="Picture 2">
            <a:extLst>
              <a:ext uri="{FF2B5EF4-FFF2-40B4-BE49-F238E27FC236}">
                <a16:creationId xmlns:a16="http://schemas.microsoft.com/office/drawing/2014/main" id="{8087EBB2-1DA3-8046-0F8A-7526C0865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522" y="1662545"/>
            <a:ext cx="2082820" cy="4864982"/>
          </a:xfrm>
          <a:prstGeom prst="rect">
            <a:avLst/>
          </a:prstGeom>
        </p:spPr>
      </p:pic>
    </p:spTree>
    <p:extLst>
      <p:ext uri="{BB962C8B-B14F-4D97-AF65-F5344CB8AC3E}">
        <p14:creationId xmlns:p14="http://schemas.microsoft.com/office/powerpoint/2010/main" val="14341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FFC000"/>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399310" y="2550263"/>
            <a:ext cx="8201890" cy="4154984"/>
          </a:xfrm>
          <a:prstGeom prst="rect">
            <a:avLst/>
          </a:prstGeom>
          <a:noFill/>
        </p:spPr>
        <p:txBody>
          <a:bodyPr wrap="square" rtlCol="0">
            <a:spAutoFit/>
          </a:bodyPr>
          <a:lstStyle/>
          <a:p>
            <a:r>
              <a:rPr lang="es-MX" sz="2400" b="1" dirty="0"/>
              <a:t>Viva Network Perú:</a:t>
            </a:r>
            <a:r>
              <a:rPr lang="es-MX" sz="2400" dirty="0"/>
              <a:t/>
            </a:r>
            <a:br>
              <a:rPr lang="es-MX" sz="2400" dirty="0"/>
            </a:br>
            <a:r>
              <a:rPr lang="es-MX" sz="2400" dirty="0"/>
              <a:t>La historia de una infancia migrante. </a:t>
            </a:r>
            <a:endParaRPr lang="es-MX" sz="2400" dirty="0" smtClean="0"/>
          </a:p>
          <a:p>
            <a:r>
              <a:rPr lang="es-MX" sz="2400" dirty="0" smtClean="0"/>
              <a:t>Un </a:t>
            </a:r>
            <a:r>
              <a:rPr lang="es-MX" sz="2400" dirty="0"/>
              <a:t>niño llegó a Perú a los 7 años, con un </a:t>
            </a:r>
            <a:endParaRPr lang="es-MX" sz="2400" dirty="0" smtClean="0"/>
          </a:p>
          <a:p>
            <a:r>
              <a:rPr lang="es-MX" sz="2400" dirty="0" smtClean="0"/>
              <a:t>profundo </a:t>
            </a:r>
            <a:r>
              <a:rPr lang="es-MX" sz="2400" dirty="0"/>
              <a:t>sentimiento de abandono debido </a:t>
            </a:r>
            <a:endParaRPr lang="es-MX" sz="2400" dirty="0" smtClean="0"/>
          </a:p>
          <a:p>
            <a:r>
              <a:rPr lang="es-MX" sz="2400" dirty="0" smtClean="0"/>
              <a:t>a </a:t>
            </a:r>
            <a:r>
              <a:rPr lang="es-MX" sz="2400" dirty="0"/>
              <a:t>que su madre había emigrado. Luego se mudó </a:t>
            </a:r>
            <a:endParaRPr lang="es-MX" sz="2400" dirty="0" smtClean="0"/>
          </a:p>
          <a:p>
            <a:r>
              <a:rPr lang="es-MX" sz="2400" dirty="0" smtClean="0"/>
              <a:t>con </a:t>
            </a:r>
            <a:r>
              <a:rPr lang="es-MX" sz="2400" dirty="0"/>
              <a:t>su padre a otro país, donde vivió situaciones </a:t>
            </a:r>
            <a:endParaRPr lang="es-MX" sz="2400" dirty="0" smtClean="0"/>
          </a:p>
          <a:p>
            <a:r>
              <a:rPr lang="es-MX" sz="2400" dirty="0" smtClean="0"/>
              <a:t>de </a:t>
            </a:r>
            <a:r>
              <a:rPr lang="es-MX" sz="2400" dirty="0"/>
              <a:t>violencia y abuso. Posteriormente, se reintegró con su madre y llegó al CAFI a los 7 años, con la necesidad de aprender a leer y escribir. No pudo ingresar a la escuela durante un año. Gracias a los esfuerzos de la red, logró integrarse al sistema educativo y, con el apoyo de los CAFI, recibió refuerzo escolar.</a:t>
            </a:r>
            <a:endParaRPr lang="es-MX" sz="2400" dirty="0" smtClean="0"/>
          </a:p>
        </p:txBody>
      </p:sp>
      <p:pic>
        <p:nvPicPr>
          <p:cNvPr id="5" name="Picture 2">
            <a:extLst>
              <a:ext uri="{FF2B5EF4-FFF2-40B4-BE49-F238E27FC236}">
                <a16:creationId xmlns:a16="http://schemas.microsoft.com/office/drawing/2014/main" id="{473E0A97-A03C-E13D-3028-5A3CBB1B9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100" y="2404245"/>
            <a:ext cx="4026200" cy="2264737"/>
          </a:xfrm>
          <a:prstGeom prst="rect">
            <a:avLst/>
          </a:prstGeom>
        </p:spPr>
      </p:pic>
    </p:spTree>
    <p:extLst>
      <p:ext uri="{BB962C8B-B14F-4D97-AF65-F5344CB8AC3E}">
        <p14:creationId xmlns:p14="http://schemas.microsoft.com/office/powerpoint/2010/main" val="91313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2060"/>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787237" y="2153576"/>
            <a:ext cx="8201890" cy="4524315"/>
          </a:xfrm>
          <a:prstGeom prst="rect">
            <a:avLst/>
          </a:prstGeom>
          <a:noFill/>
        </p:spPr>
        <p:txBody>
          <a:bodyPr wrap="square" rtlCol="0">
            <a:spAutoFit/>
          </a:bodyPr>
          <a:lstStyle/>
          <a:p>
            <a:r>
              <a:rPr lang="es-MX" sz="2400" b="1" dirty="0"/>
              <a:t>El Salvador:</a:t>
            </a:r>
            <a:r>
              <a:rPr lang="es-MX" sz="2400" dirty="0"/>
              <a:t/>
            </a:r>
            <a:br>
              <a:rPr lang="es-MX" sz="2400" dirty="0"/>
            </a:br>
            <a:r>
              <a:rPr lang="es-MX" sz="2400" dirty="0"/>
              <a:t>Un niño que vive con su familia en un contexto de gran vulnerabilidad, en una vivienda precaria que fue destruida por una tormenta, ha enfrentado desafíos significativos, incluyendo limitaciones económicas severas. Sin embargo, ha encontrado apoyo en los programas de Red Viva en El Salvador, que le han proporcionado alimentos, refuerzo escolar, talleres sobre protección, derechos, valores y campañas de buen trato. Este acompañamiento no solo ha fortalecido su educación, sino también su resiliencia y capacidad para construir un futuro mejor, demostrando el impacto transformador del apoyo comunitario.</a:t>
            </a:r>
            <a:endParaRPr lang="es-MX" sz="2400" dirty="0" smtClean="0"/>
          </a:p>
        </p:txBody>
      </p:sp>
    </p:spTree>
    <p:extLst>
      <p:ext uri="{BB962C8B-B14F-4D97-AF65-F5344CB8AC3E}">
        <p14:creationId xmlns:p14="http://schemas.microsoft.com/office/powerpoint/2010/main" val="223544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579418" y="1607125"/>
            <a:ext cx="8298872" cy="769441"/>
          </a:xfrm>
          <a:prstGeom prst="rect">
            <a:avLst/>
          </a:prstGeom>
          <a:solidFill>
            <a:srgbClr val="7030A0"/>
          </a:solidFill>
        </p:spPr>
        <p:txBody>
          <a:bodyPr wrap="square" rtlCol="0">
            <a:spAutoFit/>
          </a:bodyPr>
          <a:lstStyle/>
          <a:p>
            <a:r>
              <a:rPr lang="es-MX" sz="4400" dirty="0" smtClean="0">
                <a:solidFill>
                  <a:schemeClr val="bg1"/>
                </a:solidFill>
              </a:rPr>
              <a:t>Transformar y ser transformados</a:t>
            </a:r>
            <a:endParaRPr lang="en-US" sz="4400" dirty="0">
              <a:solidFill>
                <a:schemeClr val="bg1"/>
              </a:solidFill>
            </a:endParaRPr>
          </a:p>
        </p:txBody>
      </p:sp>
      <p:sp>
        <p:nvSpPr>
          <p:cNvPr id="5" name="CuadroTexto 4"/>
          <p:cNvSpPr txBox="1"/>
          <p:nvPr/>
        </p:nvSpPr>
        <p:spPr>
          <a:xfrm>
            <a:off x="1690255" y="3549926"/>
            <a:ext cx="8714509" cy="1938992"/>
          </a:xfrm>
          <a:prstGeom prst="rect">
            <a:avLst/>
          </a:prstGeom>
          <a:noFill/>
        </p:spPr>
        <p:txBody>
          <a:bodyPr wrap="square" rtlCol="0">
            <a:spAutoFit/>
          </a:bodyPr>
          <a:lstStyle/>
          <a:p>
            <a:r>
              <a:rPr lang="es-MX" sz="2400" dirty="0" smtClean="0"/>
              <a:t>»8¡Levanta la voz por los que no tienen voz!</a:t>
            </a:r>
          </a:p>
          <a:p>
            <a:r>
              <a:rPr lang="es-MX" sz="2400" dirty="0" smtClean="0"/>
              <a:t>    ¡Defiende los derechos de los desposeídos!</a:t>
            </a:r>
          </a:p>
          <a:p>
            <a:r>
              <a:rPr lang="es-MX" sz="2400" dirty="0" smtClean="0"/>
              <a:t>9 ¡Levanta la voz y hazles justicia!</a:t>
            </a:r>
          </a:p>
          <a:p>
            <a:r>
              <a:rPr lang="es-MX" sz="2400" dirty="0" smtClean="0"/>
              <a:t>    ¡Defiende a los pobres y necesitados!».</a:t>
            </a:r>
          </a:p>
          <a:p>
            <a:pPr algn="r"/>
            <a:r>
              <a:rPr lang="es-MX" sz="2400" dirty="0" smtClean="0"/>
              <a:t>Proverbios 31:8-9</a:t>
            </a:r>
            <a:endParaRPr lang="en-US" sz="2400" dirty="0"/>
          </a:p>
        </p:txBody>
      </p:sp>
      <p:sp>
        <p:nvSpPr>
          <p:cNvPr id="6" name="CuadroTexto 5"/>
          <p:cNvSpPr txBox="1"/>
          <p:nvPr/>
        </p:nvSpPr>
        <p:spPr>
          <a:xfrm>
            <a:off x="1787237" y="2701636"/>
            <a:ext cx="4128654" cy="523220"/>
          </a:xfrm>
          <a:prstGeom prst="rect">
            <a:avLst/>
          </a:prstGeom>
          <a:noFill/>
          <a:ln w="38100">
            <a:solidFill>
              <a:schemeClr val="accent4"/>
            </a:solidFill>
          </a:ln>
        </p:spPr>
        <p:txBody>
          <a:bodyPr wrap="square" rtlCol="0">
            <a:spAutoFit/>
          </a:bodyPr>
          <a:lstStyle/>
          <a:p>
            <a:r>
              <a:rPr lang="es-MX" sz="2800" dirty="0" smtClean="0">
                <a:solidFill>
                  <a:srgbClr val="00B0F0"/>
                </a:solidFill>
              </a:rPr>
              <a:t>Iglesia servicial y profética</a:t>
            </a:r>
            <a:endParaRPr lang="en-US" sz="2800" dirty="0">
              <a:solidFill>
                <a:srgbClr val="00B0F0"/>
              </a:solidFill>
            </a:endParaRPr>
          </a:p>
        </p:txBody>
      </p:sp>
    </p:spTree>
    <p:extLst>
      <p:ext uri="{BB962C8B-B14F-4D97-AF65-F5344CB8AC3E}">
        <p14:creationId xmlns:p14="http://schemas.microsoft.com/office/powerpoint/2010/main" val="363957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chemeClr val="accent6"/>
          </a:solidFill>
        </p:spPr>
        <p:txBody>
          <a:bodyPr wrap="square" rtlCol="0">
            <a:spAutoFit/>
          </a:bodyPr>
          <a:lstStyle/>
          <a:p>
            <a:r>
              <a:rPr lang="es-MX" sz="4400" dirty="0" smtClean="0">
                <a:solidFill>
                  <a:schemeClr val="bg1"/>
                </a:solidFill>
              </a:rPr>
              <a:t>Historias de cambio</a:t>
            </a:r>
            <a:endParaRPr lang="en-US" sz="4400" dirty="0">
              <a:solidFill>
                <a:schemeClr val="bg1"/>
              </a:solidFill>
            </a:endParaRPr>
          </a:p>
        </p:txBody>
      </p:sp>
      <p:sp>
        <p:nvSpPr>
          <p:cNvPr id="3" name="CuadroTexto 2"/>
          <p:cNvSpPr txBox="1"/>
          <p:nvPr/>
        </p:nvSpPr>
        <p:spPr>
          <a:xfrm>
            <a:off x="1787237" y="2333685"/>
            <a:ext cx="8201890" cy="3785652"/>
          </a:xfrm>
          <a:prstGeom prst="rect">
            <a:avLst/>
          </a:prstGeom>
          <a:noFill/>
        </p:spPr>
        <p:txBody>
          <a:bodyPr wrap="square" rtlCol="0">
            <a:spAutoFit/>
          </a:bodyPr>
          <a:lstStyle/>
          <a:p>
            <a:r>
              <a:rPr lang="es-MX" sz="2400" b="1" dirty="0" smtClean="0"/>
              <a:t>En tu país comunidad:</a:t>
            </a:r>
          </a:p>
          <a:p>
            <a:endParaRPr lang="es-MX" sz="2400" b="1" dirty="0"/>
          </a:p>
          <a:p>
            <a:r>
              <a:rPr lang="es-MX" sz="2400" dirty="0" smtClean="0"/>
              <a:t>Estamos seguro que tú también tienes hermosas historias de cambio que contar con las acciones que estás haciendo desde tu iglesia, ministerio, organización</a:t>
            </a:r>
          </a:p>
          <a:p>
            <a:endParaRPr lang="es-MX" sz="2400" dirty="0"/>
          </a:p>
          <a:p>
            <a:r>
              <a:rPr lang="es-MX" sz="2400" dirty="0" smtClean="0"/>
              <a:t>Este otro programa son un medio para cumplir con nuestra misión de llevar transformación a nuestras comunidades y a la vez ser transformados constantemente por Dios y el amor de Jesús.</a:t>
            </a:r>
          </a:p>
        </p:txBody>
      </p:sp>
      <p:pic>
        <p:nvPicPr>
          <p:cNvPr id="5" name="Picture 2">
            <a:extLst>
              <a:ext uri="{FF2B5EF4-FFF2-40B4-BE49-F238E27FC236}">
                <a16:creationId xmlns:a16="http://schemas.microsoft.com/office/drawing/2014/main" id="{473E0A97-A03C-E13D-3028-5A3CBB1B9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477" y="792602"/>
            <a:ext cx="3173723" cy="2114988"/>
          </a:xfrm>
          <a:prstGeom prst="rect">
            <a:avLst/>
          </a:prstGeom>
        </p:spPr>
      </p:pic>
    </p:spTree>
    <p:extLst>
      <p:ext uri="{BB962C8B-B14F-4D97-AF65-F5344CB8AC3E}">
        <p14:creationId xmlns:p14="http://schemas.microsoft.com/office/powerpoint/2010/main" val="74559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B2B25-3FD6-5897-CCCA-9947CE94C20E}"/>
              </a:ext>
            </a:extLst>
          </p:cNvPr>
          <p:cNvSpPr>
            <a:spLocks noGrp="1"/>
          </p:cNvSpPr>
          <p:nvPr>
            <p:ph type="title"/>
          </p:nvPr>
        </p:nvSpPr>
        <p:spPr/>
        <p:txBody>
          <a:bodyPr/>
          <a:lstStyle/>
          <a:p>
            <a:endParaRPr lang="es-ES_tradnl"/>
          </a:p>
        </p:txBody>
      </p:sp>
      <p:sp>
        <p:nvSpPr>
          <p:cNvPr id="3" name="Marcador de texto 2">
            <a:extLst>
              <a:ext uri="{FF2B5EF4-FFF2-40B4-BE49-F238E27FC236}">
                <a16:creationId xmlns:a16="http://schemas.microsoft.com/office/drawing/2014/main" id="{F706C4AE-F5EF-BAE4-CEDC-4868EC9F25A7}"/>
              </a:ext>
            </a:extLst>
          </p:cNvPr>
          <p:cNvSpPr>
            <a:spLocks noGrp="1"/>
          </p:cNvSpPr>
          <p:nvPr>
            <p:ph type="body" idx="1"/>
          </p:nvPr>
        </p:nvSpPr>
        <p:spPr/>
        <p:txBody>
          <a:bodyPr/>
          <a:lstStyle/>
          <a:p>
            <a:endParaRPr lang="es-ES_tradnl"/>
          </a:p>
        </p:txBody>
      </p:sp>
      <p:sp>
        <p:nvSpPr>
          <p:cNvPr id="4" name="CuadroTexto 3">
            <a:extLst>
              <a:ext uri="{FF2B5EF4-FFF2-40B4-BE49-F238E27FC236}">
                <a16:creationId xmlns:a16="http://schemas.microsoft.com/office/drawing/2014/main" id="{3E22288F-D20E-98C3-1FEC-F19065116C69}"/>
              </a:ext>
            </a:extLst>
          </p:cNvPr>
          <p:cNvSpPr txBox="1"/>
          <p:nvPr/>
        </p:nvSpPr>
        <p:spPr>
          <a:xfrm>
            <a:off x="0" y="0"/>
            <a:ext cx="2587557" cy="1200329"/>
          </a:xfrm>
          <a:prstGeom prst="rect">
            <a:avLst/>
          </a:prstGeom>
          <a:noFill/>
        </p:spPr>
        <p:txBody>
          <a:bodyPr wrap="square" rtlCol="0">
            <a:spAutoFit/>
          </a:bodyPr>
          <a:lstStyle/>
          <a:p>
            <a:r>
              <a:rPr lang="es-MX" dirty="0">
                <a:solidFill>
                  <a:srgbClr val="0070C0"/>
                </a:solidFill>
              </a:rPr>
              <a:t>Puede en esta esquina colocar el logo de su organización si desea. Gracias.</a:t>
            </a:r>
            <a:endParaRPr lang="es-PE" dirty="0">
              <a:solidFill>
                <a:srgbClr val="0070C0"/>
              </a:solidFill>
            </a:endParaRPr>
          </a:p>
        </p:txBody>
      </p:sp>
    </p:spTree>
    <p:extLst>
      <p:ext uri="{BB962C8B-B14F-4D97-AF65-F5344CB8AC3E}">
        <p14:creationId xmlns:p14="http://schemas.microsoft.com/office/powerpoint/2010/main" val="112356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579418" y="1607125"/>
            <a:ext cx="8298872" cy="769441"/>
          </a:xfrm>
          <a:prstGeom prst="rect">
            <a:avLst/>
          </a:prstGeom>
          <a:solidFill>
            <a:schemeClr val="accent4"/>
          </a:solidFill>
        </p:spPr>
        <p:txBody>
          <a:bodyPr wrap="square" rtlCol="0">
            <a:spAutoFit/>
          </a:bodyPr>
          <a:lstStyle/>
          <a:p>
            <a:r>
              <a:rPr lang="es-MX" sz="4400" dirty="0" smtClean="0"/>
              <a:t>Transformar y ser transformados</a:t>
            </a:r>
            <a:endParaRPr lang="en-US" sz="4400" dirty="0"/>
          </a:p>
        </p:txBody>
      </p:sp>
      <p:sp>
        <p:nvSpPr>
          <p:cNvPr id="5" name="CuadroTexto 4"/>
          <p:cNvSpPr txBox="1"/>
          <p:nvPr/>
        </p:nvSpPr>
        <p:spPr>
          <a:xfrm>
            <a:off x="1690254" y="3549926"/>
            <a:ext cx="8714509" cy="2677656"/>
          </a:xfrm>
          <a:prstGeom prst="rect">
            <a:avLst/>
          </a:prstGeom>
          <a:noFill/>
        </p:spPr>
        <p:txBody>
          <a:bodyPr wrap="square" rtlCol="0">
            <a:spAutoFit/>
          </a:bodyPr>
          <a:lstStyle/>
          <a:p>
            <a:r>
              <a:rPr lang="es-MX" sz="2400" dirty="0"/>
              <a:t>Jesús, por ejemplo, tenía una comprensión de </a:t>
            </a:r>
            <a:r>
              <a:rPr lang="es-MX" sz="2400" dirty="0" smtClean="0"/>
              <a:t>la niñez </a:t>
            </a:r>
            <a:r>
              <a:rPr lang="es-MX" sz="2400" dirty="0"/>
              <a:t>que nos ayuda a entender la forma en </a:t>
            </a:r>
            <a:r>
              <a:rPr lang="es-MX" sz="2400" dirty="0" smtClean="0"/>
              <a:t>como la </a:t>
            </a:r>
            <a:r>
              <a:rPr lang="es-MX" sz="2400" dirty="0"/>
              <a:t>respetaba, valoraba y le concedía su lugar en </a:t>
            </a:r>
            <a:r>
              <a:rPr lang="es-MX" sz="2400" dirty="0" smtClean="0"/>
              <a:t>la sociedad </a:t>
            </a:r>
            <a:r>
              <a:rPr lang="es-MX" sz="2400" dirty="0"/>
              <a:t>y en el reino (</a:t>
            </a:r>
            <a:r>
              <a:rPr lang="es-MX" sz="2400" dirty="0" err="1"/>
              <a:t>Lc</a:t>
            </a:r>
            <a:r>
              <a:rPr lang="es-MX" sz="2400" dirty="0"/>
              <a:t> 10:21). </a:t>
            </a:r>
            <a:endParaRPr lang="es-MX" sz="2400" dirty="0" smtClean="0"/>
          </a:p>
          <a:p>
            <a:r>
              <a:rPr lang="es-MX" sz="2400" dirty="0" smtClean="0"/>
              <a:t>Puso </a:t>
            </a:r>
            <a:r>
              <a:rPr lang="es-MX" sz="2400" dirty="0"/>
              <a:t>a los </a:t>
            </a:r>
            <a:r>
              <a:rPr lang="es-MX" sz="2400" dirty="0" smtClean="0"/>
              <a:t>niños como </a:t>
            </a:r>
            <a:r>
              <a:rPr lang="es-MX" sz="2400" dirty="0"/>
              <a:t>ejemplo frente a los discípulos adultos (Mt</a:t>
            </a:r>
          </a:p>
          <a:p>
            <a:r>
              <a:rPr lang="es-MX" sz="2400" dirty="0"/>
              <a:t>18:1-2; 19:13-14), les sirvió de la misma manera </a:t>
            </a:r>
            <a:r>
              <a:rPr lang="es-MX" sz="2400" dirty="0" smtClean="0"/>
              <a:t>que lo </a:t>
            </a:r>
            <a:r>
              <a:rPr lang="es-MX" sz="2400" dirty="0"/>
              <a:t>hacía con quienes le seguían, mostrando con </a:t>
            </a:r>
            <a:r>
              <a:rPr lang="es-MX" sz="2400" dirty="0" smtClean="0"/>
              <a:t>ello que </a:t>
            </a:r>
            <a:r>
              <a:rPr lang="es-MX" sz="2400" dirty="0"/>
              <a:t>también eran sus discípulos sin distinción </a:t>
            </a:r>
            <a:r>
              <a:rPr lang="es-MX" sz="2400" dirty="0" smtClean="0"/>
              <a:t>alguna con </a:t>
            </a:r>
            <a:r>
              <a:rPr lang="es-MX" sz="2400" dirty="0"/>
              <a:t>el resto (Mc 10:15-16</a:t>
            </a:r>
            <a:r>
              <a:rPr lang="es-MX" sz="2400" dirty="0" smtClean="0"/>
              <a:t>).</a:t>
            </a:r>
            <a:endParaRPr lang="en-US" sz="2400" dirty="0"/>
          </a:p>
        </p:txBody>
      </p:sp>
      <p:sp>
        <p:nvSpPr>
          <p:cNvPr id="6" name="CuadroTexto 5"/>
          <p:cNvSpPr txBox="1"/>
          <p:nvPr/>
        </p:nvSpPr>
        <p:spPr>
          <a:xfrm>
            <a:off x="1787237" y="2701636"/>
            <a:ext cx="5444836" cy="523220"/>
          </a:xfrm>
          <a:prstGeom prst="rect">
            <a:avLst/>
          </a:prstGeom>
          <a:noFill/>
          <a:ln w="38100">
            <a:solidFill>
              <a:srgbClr val="7030A0"/>
            </a:solidFill>
          </a:ln>
        </p:spPr>
        <p:txBody>
          <a:bodyPr wrap="square" rtlCol="0">
            <a:spAutoFit/>
          </a:bodyPr>
          <a:lstStyle/>
          <a:p>
            <a:r>
              <a:rPr lang="es-MX" sz="2800" dirty="0" smtClean="0">
                <a:solidFill>
                  <a:srgbClr val="00B0F0"/>
                </a:solidFill>
              </a:rPr>
              <a:t>Iglesia sensible y aprendiente</a:t>
            </a:r>
            <a:endParaRPr lang="en-US" sz="2800" dirty="0">
              <a:solidFill>
                <a:srgbClr val="00B0F0"/>
              </a:solidFill>
            </a:endParaRPr>
          </a:p>
        </p:txBody>
      </p:sp>
    </p:spTree>
    <p:extLst>
      <p:ext uri="{BB962C8B-B14F-4D97-AF65-F5344CB8AC3E}">
        <p14:creationId xmlns:p14="http://schemas.microsoft.com/office/powerpoint/2010/main" val="340115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579418" y="1607125"/>
            <a:ext cx="8298872" cy="769441"/>
          </a:xfrm>
          <a:prstGeom prst="rect">
            <a:avLst/>
          </a:prstGeom>
          <a:solidFill>
            <a:schemeClr val="accent5">
              <a:lumMod val="75000"/>
            </a:schemeClr>
          </a:solidFill>
        </p:spPr>
        <p:txBody>
          <a:bodyPr wrap="square" rtlCol="0">
            <a:spAutoFit/>
          </a:bodyPr>
          <a:lstStyle/>
          <a:p>
            <a:r>
              <a:rPr lang="es-MX" sz="4400" dirty="0" smtClean="0">
                <a:solidFill>
                  <a:schemeClr val="bg1"/>
                </a:solidFill>
              </a:rPr>
              <a:t>Transformar y ser transformados</a:t>
            </a:r>
            <a:endParaRPr lang="en-US" sz="4400" dirty="0">
              <a:solidFill>
                <a:schemeClr val="bg1"/>
              </a:solidFill>
            </a:endParaRPr>
          </a:p>
        </p:txBody>
      </p:sp>
      <p:sp>
        <p:nvSpPr>
          <p:cNvPr id="5" name="CuadroTexto 4"/>
          <p:cNvSpPr txBox="1"/>
          <p:nvPr/>
        </p:nvSpPr>
        <p:spPr>
          <a:xfrm>
            <a:off x="1690254" y="3549926"/>
            <a:ext cx="8714509" cy="2308324"/>
          </a:xfrm>
          <a:prstGeom prst="rect">
            <a:avLst/>
          </a:prstGeom>
          <a:noFill/>
        </p:spPr>
        <p:txBody>
          <a:bodyPr wrap="square" rtlCol="0">
            <a:spAutoFit/>
          </a:bodyPr>
          <a:lstStyle/>
          <a:p>
            <a:r>
              <a:rPr lang="es-MX" sz="2400" dirty="0"/>
              <a:t>El desafío no es menor: que las iglesias </a:t>
            </a:r>
            <a:r>
              <a:rPr lang="es-MX" sz="2400" dirty="0" smtClean="0"/>
              <a:t>escuchen la </a:t>
            </a:r>
            <a:r>
              <a:rPr lang="es-MX" sz="2400" dirty="0"/>
              <a:t>voz de las niñas y niños y que se les permita </a:t>
            </a:r>
            <a:r>
              <a:rPr lang="es-MX" sz="2400" dirty="0" smtClean="0"/>
              <a:t>ser protagonistas</a:t>
            </a:r>
            <a:r>
              <a:rPr lang="es-MX" sz="2400" dirty="0"/>
              <a:t>, sujetos de acción y de derecho </a:t>
            </a:r>
            <a:r>
              <a:rPr lang="es-MX" sz="2400" dirty="0" smtClean="0"/>
              <a:t>como una </a:t>
            </a:r>
            <a:r>
              <a:rPr lang="es-MX" sz="2400" dirty="0"/>
              <a:t>práctica eclesial y social que los empodere, </a:t>
            </a:r>
            <a:r>
              <a:rPr lang="es-MX" sz="2400" dirty="0" smtClean="0"/>
              <a:t>los </a:t>
            </a:r>
            <a:r>
              <a:rPr lang="es-MX" sz="2400" dirty="0"/>
              <a:t>incluya y busque su plenitud de vida. El reto es </a:t>
            </a:r>
            <a:r>
              <a:rPr lang="es-MX" sz="2400" dirty="0" smtClean="0"/>
              <a:t>ser iglesias </a:t>
            </a:r>
            <a:r>
              <a:rPr lang="es-MX" sz="2400" dirty="0"/>
              <a:t>inclusivas, que tengan en cuenta el valor de </a:t>
            </a:r>
            <a:r>
              <a:rPr lang="es-MX" sz="2400" dirty="0" smtClean="0"/>
              <a:t>la niñez </a:t>
            </a:r>
            <a:r>
              <a:rPr lang="es-MX" sz="2400" dirty="0"/>
              <a:t>y validen su lugar en la iglesia y en la </a:t>
            </a:r>
            <a:r>
              <a:rPr lang="es-MX" sz="2400" dirty="0" smtClean="0"/>
              <a:t>sociedad </a:t>
            </a:r>
            <a:r>
              <a:rPr lang="en-US" sz="2400" dirty="0" err="1" smtClean="0"/>
              <a:t>en</a:t>
            </a:r>
            <a:r>
              <a:rPr lang="en-US" sz="2400" dirty="0" smtClean="0"/>
              <a:t> </a:t>
            </a:r>
            <a:r>
              <a:rPr lang="en-US" sz="2400" dirty="0"/>
              <a:t>general</a:t>
            </a:r>
            <a:r>
              <a:rPr lang="en-US" sz="2400" dirty="0" smtClean="0"/>
              <a:t>.</a:t>
            </a:r>
            <a:endParaRPr lang="en-US" sz="2400" dirty="0"/>
          </a:p>
        </p:txBody>
      </p:sp>
      <p:sp>
        <p:nvSpPr>
          <p:cNvPr id="6" name="CuadroTexto 5"/>
          <p:cNvSpPr txBox="1"/>
          <p:nvPr/>
        </p:nvSpPr>
        <p:spPr>
          <a:xfrm>
            <a:off x="1787237" y="2701636"/>
            <a:ext cx="5444836" cy="523220"/>
          </a:xfrm>
          <a:prstGeom prst="rect">
            <a:avLst/>
          </a:prstGeom>
          <a:noFill/>
          <a:ln w="57150">
            <a:solidFill>
              <a:srgbClr val="FFFF00"/>
            </a:solidFill>
          </a:ln>
        </p:spPr>
        <p:txBody>
          <a:bodyPr wrap="square" rtlCol="0">
            <a:spAutoFit/>
          </a:bodyPr>
          <a:lstStyle/>
          <a:p>
            <a:r>
              <a:rPr lang="es-MX" sz="2800" dirty="0" smtClean="0">
                <a:solidFill>
                  <a:srgbClr val="00B0F0"/>
                </a:solidFill>
              </a:rPr>
              <a:t>Iglesia intergeneracional e inclusiva</a:t>
            </a:r>
            <a:endParaRPr lang="en-US" sz="2800" dirty="0">
              <a:solidFill>
                <a:srgbClr val="00B0F0"/>
              </a:solidFill>
            </a:endParaRPr>
          </a:p>
        </p:txBody>
      </p:sp>
    </p:spTree>
    <p:extLst>
      <p:ext uri="{BB962C8B-B14F-4D97-AF65-F5344CB8AC3E}">
        <p14:creationId xmlns:p14="http://schemas.microsoft.com/office/powerpoint/2010/main" val="244475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579418" y="1607125"/>
            <a:ext cx="8298872" cy="769441"/>
          </a:xfrm>
          <a:prstGeom prst="rect">
            <a:avLst/>
          </a:prstGeom>
          <a:solidFill>
            <a:schemeClr val="accent6">
              <a:lumMod val="60000"/>
              <a:lumOff val="40000"/>
            </a:schemeClr>
          </a:solidFill>
        </p:spPr>
        <p:txBody>
          <a:bodyPr wrap="square" rtlCol="0">
            <a:spAutoFit/>
          </a:bodyPr>
          <a:lstStyle/>
          <a:p>
            <a:r>
              <a:rPr lang="es-MX" sz="4400" dirty="0" smtClean="0"/>
              <a:t>Transformar y ser transformados</a:t>
            </a:r>
            <a:endParaRPr lang="en-US" sz="4400" dirty="0"/>
          </a:p>
        </p:txBody>
      </p:sp>
      <p:sp>
        <p:nvSpPr>
          <p:cNvPr id="6" name="CuadroTexto 5"/>
          <p:cNvSpPr txBox="1"/>
          <p:nvPr/>
        </p:nvSpPr>
        <p:spPr>
          <a:xfrm>
            <a:off x="1787237" y="2701636"/>
            <a:ext cx="5444836" cy="523220"/>
          </a:xfrm>
          <a:prstGeom prst="rect">
            <a:avLst/>
          </a:prstGeom>
          <a:noFill/>
          <a:ln w="38100">
            <a:solidFill>
              <a:srgbClr val="7030A0"/>
            </a:solidFill>
          </a:ln>
        </p:spPr>
        <p:txBody>
          <a:bodyPr wrap="square" rtlCol="0">
            <a:spAutoFit/>
          </a:bodyPr>
          <a:lstStyle/>
          <a:p>
            <a:r>
              <a:rPr lang="es-MX" sz="2800" dirty="0" smtClean="0">
                <a:solidFill>
                  <a:srgbClr val="00B0F0"/>
                </a:solidFill>
              </a:rPr>
              <a:t>Iglesia tierna y justa</a:t>
            </a:r>
            <a:endParaRPr lang="en-US" sz="2800" dirty="0">
              <a:solidFill>
                <a:srgbClr val="00B0F0"/>
              </a:solidFill>
            </a:endParaRPr>
          </a:p>
        </p:txBody>
      </p:sp>
      <p:sp>
        <p:nvSpPr>
          <p:cNvPr id="3" name="CuadroTexto 2"/>
          <p:cNvSpPr txBox="1"/>
          <p:nvPr/>
        </p:nvSpPr>
        <p:spPr>
          <a:xfrm>
            <a:off x="1787237" y="3685309"/>
            <a:ext cx="8201890" cy="2677656"/>
          </a:xfrm>
          <a:prstGeom prst="rect">
            <a:avLst/>
          </a:prstGeom>
          <a:noFill/>
        </p:spPr>
        <p:txBody>
          <a:bodyPr wrap="square" rtlCol="0">
            <a:spAutoFit/>
          </a:bodyPr>
          <a:lstStyle/>
          <a:p>
            <a:r>
              <a:rPr lang="es-MX" sz="2400" dirty="0"/>
              <a:t>El buen trato debería ser la característica </a:t>
            </a:r>
            <a:r>
              <a:rPr lang="es-MX" sz="2400" dirty="0" smtClean="0"/>
              <a:t>distintiva del </a:t>
            </a:r>
            <a:r>
              <a:rPr lang="es-MX" sz="2400" dirty="0"/>
              <a:t>ministerio de las iglesias hacia la niñez: </a:t>
            </a:r>
            <a:r>
              <a:rPr lang="es-MX" sz="2400" dirty="0" smtClean="0"/>
              <a:t>espacios seguros </a:t>
            </a:r>
            <a:r>
              <a:rPr lang="es-MX" sz="2400" dirty="0"/>
              <a:t>donde participen con libertad, </a:t>
            </a:r>
            <a:r>
              <a:rPr lang="es-MX" sz="2400" dirty="0" smtClean="0"/>
              <a:t>donde aprendan </a:t>
            </a:r>
            <a:r>
              <a:rPr lang="es-MX" sz="2400" dirty="0"/>
              <a:t>acerca de Dios y experimenten su </a:t>
            </a:r>
            <a:r>
              <a:rPr lang="es-MX" sz="2400" dirty="0" smtClean="0"/>
              <a:t>amor en </a:t>
            </a:r>
            <a:r>
              <a:rPr lang="es-MX" sz="2400" dirty="0"/>
              <a:t>un ambiente de respeto y de valoración, donde</a:t>
            </a:r>
          </a:p>
          <a:p>
            <a:r>
              <a:rPr lang="es-MX" sz="2400" dirty="0"/>
              <a:t>sus derechos sean reconocidos, donde su valor </a:t>
            </a:r>
            <a:r>
              <a:rPr lang="es-MX" sz="2400" dirty="0" smtClean="0"/>
              <a:t>sea considerado </a:t>
            </a:r>
            <a:r>
              <a:rPr lang="es-MX" sz="2400" dirty="0"/>
              <a:t>y donde sus aportes sean tenidos </a:t>
            </a:r>
            <a:r>
              <a:rPr lang="es-MX" sz="2400" dirty="0" smtClean="0"/>
              <a:t>en cuenta </a:t>
            </a:r>
            <a:r>
              <a:rPr lang="es-MX" sz="2400" dirty="0"/>
              <a:t>como don de Dios para la trasformación </a:t>
            </a:r>
            <a:r>
              <a:rPr lang="es-MX" sz="2400" dirty="0" smtClean="0"/>
              <a:t>de </a:t>
            </a:r>
            <a:r>
              <a:rPr lang="en-US" sz="2400" dirty="0" err="1" smtClean="0"/>
              <a:t>todos</a:t>
            </a:r>
            <a:r>
              <a:rPr lang="en-US" sz="2400" dirty="0"/>
              <a:t>.</a:t>
            </a:r>
          </a:p>
        </p:txBody>
      </p:sp>
    </p:spTree>
    <p:extLst>
      <p:ext uri="{BB962C8B-B14F-4D97-AF65-F5344CB8AC3E}">
        <p14:creationId xmlns:p14="http://schemas.microsoft.com/office/powerpoint/2010/main" val="236200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Transformar y ser transformados</a:t>
            </a:r>
            <a:endParaRPr lang="en-US" sz="4400" dirty="0">
              <a:solidFill>
                <a:schemeClr val="bg1"/>
              </a:solidFill>
            </a:endParaRPr>
          </a:p>
        </p:txBody>
      </p:sp>
      <p:sp>
        <p:nvSpPr>
          <p:cNvPr id="6" name="CuadroTexto 5"/>
          <p:cNvSpPr txBox="1"/>
          <p:nvPr/>
        </p:nvSpPr>
        <p:spPr>
          <a:xfrm>
            <a:off x="1787237" y="2121372"/>
            <a:ext cx="5444836" cy="523220"/>
          </a:xfrm>
          <a:prstGeom prst="rect">
            <a:avLst/>
          </a:prstGeom>
          <a:noFill/>
          <a:ln w="38100">
            <a:solidFill>
              <a:srgbClr val="7030A0"/>
            </a:solidFill>
          </a:ln>
        </p:spPr>
        <p:txBody>
          <a:bodyPr wrap="square" rtlCol="0">
            <a:spAutoFit/>
          </a:bodyPr>
          <a:lstStyle/>
          <a:p>
            <a:r>
              <a:rPr lang="es-MX" sz="2800" dirty="0" smtClean="0">
                <a:solidFill>
                  <a:schemeClr val="accent4"/>
                </a:solidFill>
              </a:rPr>
              <a:t>Iglesia formadora y protectora</a:t>
            </a:r>
            <a:endParaRPr lang="en-US" sz="2800" dirty="0">
              <a:solidFill>
                <a:schemeClr val="accent4"/>
              </a:solidFill>
            </a:endParaRPr>
          </a:p>
        </p:txBody>
      </p:sp>
      <p:sp>
        <p:nvSpPr>
          <p:cNvPr id="3" name="CuadroTexto 2"/>
          <p:cNvSpPr txBox="1"/>
          <p:nvPr/>
        </p:nvSpPr>
        <p:spPr>
          <a:xfrm>
            <a:off x="1787237" y="3048000"/>
            <a:ext cx="8201890" cy="3139321"/>
          </a:xfrm>
          <a:prstGeom prst="rect">
            <a:avLst/>
          </a:prstGeom>
          <a:noFill/>
        </p:spPr>
        <p:txBody>
          <a:bodyPr wrap="square" rtlCol="0">
            <a:spAutoFit/>
          </a:bodyPr>
          <a:lstStyle/>
          <a:p>
            <a:r>
              <a:rPr lang="es-MX" sz="2200" dirty="0"/>
              <a:t>U</a:t>
            </a:r>
            <a:r>
              <a:rPr lang="es-MX" sz="2200" dirty="0" smtClean="0"/>
              <a:t>na </a:t>
            </a:r>
            <a:r>
              <a:rPr lang="es-MX" sz="2200" dirty="0"/>
              <a:t>educación orientada a la formación </a:t>
            </a:r>
            <a:r>
              <a:rPr lang="es-MX" sz="2200" dirty="0" smtClean="0"/>
              <a:t>de ciudadanos </a:t>
            </a:r>
            <a:r>
              <a:rPr lang="es-MX" sz="2200" dirty="0"/>
              <a:t>y ciudadanas del reino de Dios que </a:t>
            </a:r>
            <a:r>
              <a:rPr lang="es-MX" sz="2200" dirty="0" smtClean="0"/>
              <a:t>viven su </a:t>
            </a:r>
            <a:r>
              <a:rPr lang="es-MX" sz="2200" dirty="0"/>
              <a:t>fe con solidaridad y que reclaman con dignidad </a:t>
            </a:r>
            <a:r>
              <a:rPr lang="es-MX" sz="2200" dirty="0" smtClean="0"/>
              <a:t>sus </a:t>
            </a:r>
            <a:r>
              <a:rPr lang="en-US" sz="2200" dirty="0" smtClean="0"/>
              <a:t>derechos.</a:t>
            </a:r>
          </a:p>
          <a:p>
            <a:endParaRPr lang="es-MX" sz="2200" dirty="0"/>
          </a:p>
          <a:p>
            <a:r>
              <a:rPr lang="es-MX" sz="2200" dirty="0"/>
              <a:t>La formación es una tarea de toda la vida </a:t>
            </a:r>
            <a:r>
              <a:rPr lang="es-MX" sz="2200" dirty="0" smtClean="0"/>
              <a:t>que comienza </a:t>
            </a:r>
            <a:r>
              <a:rPr lang="es-MX" sz="2200" dirty="0"/>
              <a:t>en el círculo más cercano que es, en </a:t>
            </a:r>
            <a:r>
              <a:rPr lang="es-MX" sz="2200" dirty="0" smtClean="0"/>
              <a:t>la mayoría </a:t>
            </a:r>
            <a:r>
              <a:rPr lang="es-MX" sz="2200" dirty="0"/>
              <a:t>de casos, la familia. Y la iglesia cumple con </a:t>
            </a:r>
            <a:r>
              <a:rPr lang="es-MX" sz="2200" dirty="0" smtClean="0"/>
              <a:t>las familias </a:t>
            </a:r>
            <a:r>
              <a:rPr lang="es-MX" sz="2200" dirty="0"/>
              <a:t>-y con las demás personas cuidadoras de </a:t>
            </a:r>
            <a:r>
              <a:rPr lang="es-MX" sz="2200" dirty="0" smtClean="0"/>
              <a:t>las niñas </a:t>
            </a:r>
            <a:r>
              <a:rPr lang="es-MX" sz="2200" dirty="0"/>
              <a:t>y los niños un papel educativo primordial </a:t>
            </a:r>
            <a:r>
              <a:rPr lang="es-MX" sz="2200" dirty="0" smtClean="0"/>
              <a:t>para que </a:t>
            </a:r>
            <a:r>
              <a:rPr lang="es-MX" sz="2200" dirty="0"/>
              <a:t>sean espacios saludables, sanadores, formativos </a:t>
            </a:r>
            <a:r>
              <a:rPr lang="es-MX" sz="2200" dirty="0" smtClean="0"/>
              <a:t>y justos</a:t>
            </a:r>
            <a:r>
              <a:rPr lang="es-MX" sz="2200" dirty="0"/>
              <a:t>, de cuidado y aprendizaje</a:t>
            </a:r>
            <a:r>
              <a:rPr lang="es-MX" sz="2200" dirty="0" smtClean="0"/>
              <a:t>.</a:t>
            </a:r>
            <a:endParaRPr lang="en-US" sz="2200" dirty="0"/>
          </a:p>
        </p:txBody>
      </p:sp>
    </p:spTree>
    <p:extLst>
      <p:ext uri="{BB962C8B-B14F-4D97-AF65-F5344CB8AC3E}">
        <p14:creationId xmlns:p14="http://schemas.microsoft.com/office/powerpoint/2010/main" val="183479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6" name="CuadroTexto 5"/>
          <p:cNvSpPr txBox="1"/>
          <p:nvPr/>
        </p:nvSpPr>
        <p:spPr>
          <a:xfrm>
            <a:off x="4752110" y="3163485"/>
            <a:ext cx="2147454" cy="1815882"/>
          </a:xfrm>
          <a:prstGeom prst="rect">
            <a:avLst/>
          </a:prstGeom>
          <a:noFill/>
          <a:ln w="38100">
            <a:solidFill>
              <a:srgbClr val="7030A0"/>
            </a:solidFill>
          </a:ln>
        </p:spPr>
        <p:txBody>
          <a:bodyPr wrap="square" rtlCol="0">
            <a:spAutoFit/>
          </a:bodyPr>
          <a:lstStyle/>
          <a:p>
            <a:r>
              <a:rPr lang="es-MX" sz="2800" dirty="0" smtClean="0">
                <a:solidFill>
                  <a:schemeClr val="accent4"/>
                </a:solidFill>
              </a:rPr>
              <a:t>Visibilizar y Aprender el valor de la niñez</a:t>
            </a:r>
            <a:endParaRPr lang="en-US" sz="2800" dirty="0">
              <a:solidFill>
                <a:schemeClr val="accent4"/>
              </a:solidFill>
            </a:endParaRPr>
          </a:p>
        </p:txBody>
      </p:sp>
      <p:sp>
        <p:nvSpPr>
          <p:cNvPr id="7" name="CuadroTexto 6"/>
          <p:cNvSpPr txBox="1"/>
          <p:nvPr/>
        </p:nvSpPr>
        <p:spPr>
          <a:xfrm>
            <a:off x="1579418" y="1607125"/>
            <a:ext cx="8298872" cy="769441"/>
          </a:xfrm>
          <a:prstGeom prst="rect">
            <a:avLst/>
          </a:prstGeom>
          <a:solidFill>
            <a:srgbClr val="7030A0"/>
          </a:solidFill>
        </p:spPr>
        <p:txBody>
          <a:bodyPr wrap="square" rtlCol="0">
            <a:spAutoFit/>
          </a:bodyPr>
          <a:lstStyle/>
          <a:p>
            <a:r>
              <a:rPr lang="es-MX" sz="4400" dirty="0" smtClean="0">
                <a:solidFill>
                  <a:schemeClr val="bg1"/>
                </a:solidFill>
              </a:rPr>
              <a:t>Transformar y ser transformados</a:t>
            </a:r>
            <a:endParaRPr lang="en-US" sz="4400" dirty="0">
              <a:solidFill>
                <a:schemeClr val="bg1"/>
              </a:solidFill>
            </a:endParaRPr>
          </a:p>
        </p:txBody>
      </p:sp>
      <p:sp>
        <p:nvSpPr>
          <p:cNvPr id="8" name="CuadroTexto 7"/>
          <p:cNvSpPr txBox="1"/>
          <p:nvPr/>
        </p:nvSpPr>
        <p:spPr>
          <a:xfrm>
            <a:off x="1011384" y="3163485"/>
            <a:ext cx="2355271" cy="1384995"/>
          </a:xfrm>
          <a:prstGeom prst="rect">
            <a:avLst/>
          </a:prstGeom>
          <a:noFill/>
          <a:ln w="57150">
            <a:solidFill>
              <a:srgbClr val="FFFF00"/>
            </a:solidFill>
          </a:ln>
        </p:spPr>
        <p:txBody>
          <a:bodyPr wrap="square" rtlCol="0">
            <a:spAutoFit/>
          </a:bodyPr>
          <a:lstStyle/>
          <a:p>
            <a:r>
              <a:rPr lang="es-MX" sz="2800" dirty="0" smtClean="0">
                <a:solidFill>
                  <a:srgbClr val="00B0F0"/>
                </a:solidFill>
              </a:rPr>
              <a:t>Levantar la voz y defender a la niñez </a:t>
            </a:r>
            <a:endParaRPr lang="en-US" sz="2800" dirty="0">
              <a:solidFill>
                <a:srgbClr val="00B0F0"/>
              </a:solidFill>
            </a:endParaRPr>
          </a:p>
        </p:txBody>
      </p:sp>
      <p:sp>
        <p:nvSpPr>
          <p:cNvPr id="9" name="CuadroTexto 8"/>
          <p:cNvSpPr txBox="1"/>
          <p:nvPr/>
        </p:nvSpPr>
        <p:spPr>
          <a:xfrm>
            <a:off x="8451274" y="3274322"/>
            <a:ext cx="2147454" cy="1384995"/>
          </a:xfrm>
          <a:prstGeom prst="rect">
            <a:avLst/>
          </a:prstGeom>
          <a:noFill/>
          <a:ln w="38100">
            <a:solidFill>
              <a:srgbClr val="0070C0"/>
            </a:solidFill>
          </a:ln>
        </p:spPr>
        <p:txBody>
          <a:bodyPr wrap="square" rtlCol="0">
            <a:spAutoFit/>
          </a:bodyPr>
          <a:lstStyle/>
          <a:p>
            <a:r>
              <a:rPr lang="es-MX" sz="2800" dirty="0" smtClean="0">
                <a:solidFill>
                  <a:schemeClr val="tx2">
                    <a:lumMod val="50000"/>
                  </a:schemeClr>
                </a:solidFill>
              </a:rPr>
              <a:t>Escucharlos y que sean protagonistas</a:t>
            </a:r>
            <a:endParaRPr lang="en-US" sz="2800" dirty="0">
              <a:solidFill>
                <a:schemeClr val="tx2">
                  <a:lumMod val="50000"/>
                </a:schemeClr>
              </a:solidFill>
            </a:endParaRPr>
          </a:p>
        </p:txBody>
      </p:sp>
      <p:sp>
        <p:nvSpPr>
          <p:cNvPr id="10" name="CuadroTexto 9"/>
          <p:cNvSpPr txBox="1"/>
          <p:nvPr/>
        </p:nvSpPr>
        <p:spPr>
          <a:xfrm>
            <a:off x="7169730" y="5208941"/>
            <a:ext cx="2355271" cy="954107"/>
          </a:xfrm>
          <a:prstGeom prst="rect">
            <a:avLst/>
          </a:prstGeom>
          <a:noFill/>
          <a:ln w="57150">
            <a:solidFill>
              <a:srgbClr val="FFFF00"/>
            </a:solidFill>
          </a:ln>
        </p:spPr>
        <p:txBody>
          <a:bodyPr wrap="square" rtlCol="0">
            <a:spAutoFit/>
          </a:bodyPr>
          <a:lstStyle/>
          <a:p>
            <a:r>
              <a:rPr lang="es-MX" sz="2800" dirty="0" smtClean="0">
                <a:solidFill>
                  <a:srgbClr val="00B0F0"/>
                </a:solidFill>
              </a:rPr>
              <a:t>Formación, Educación.</a:t>
            </a:r>
            <a:endParaRPr lang="en-US" sz="2800" dirty="0">
              <a:solidFill>
                <a:srgbClr val="00B0F0"/>
              </a:solidFill>
            </a:endParaRPr>
          </a:p>
        </p:txBody>
      </p:sp>
      <p:sp>
        <p:nvSpPr>
          <p:cNvPr id="11" name="CuadroTexto 10"/>
          <p:cNvSpPr txBox="1"/>
          <p:nvPr/>
        </p:nvSpPr>
        <p:spPr>
          <a:xfrm>
            <a:off x="2292928" y="5208941"/>
            <a:ext cx="2147454" cy="954107"/>
          </a:xfrm>
          <a:prstGeom prst="rect">
            <a:avLst/>
          </a:prstGeom>
          <a:noFill/>
          <a:ln w="38100">
            <a:solidFill>
              <a:srgbClr val="0070C0"/>
            </a:solidFill>
          </a:ln>
        </p:spPr>
        <p:txBody>
          <a:bodyPr wrap="square" rtlCol="0">
            <a:spAutoFit/>
          </a:bodyPr>
          <a:lstStyle/>
          <a:p>
            <a:r>
              <a:rPr lang="es-MX" sz="2800" dirty="0" smtClean="0">
                <a:solidFill>
                  <a:schemeClr val="tx2">
                    <a:lumMod val="50000"/>
                  </a:schemeClr>
                </a:solidFill>
              </a:rPr>
              <a:t>Buen trato, protección.</a:t>
            </a:r>
            <a:endParaRPr lang="en-US" sz="2800" dirty="0">
              <a:solidFill>
                <a:schemeClr val="tx2">
                  <a:lumMod val="50000"/>
                </a:schemeClr>
              </a:solidFill>
            </a:endParaRPr>
          </a:p>
        </p:txBody>
      </p:sp>
    </p:spTree>
    <p:extLst>
      <p:ext uri="{BB962C8B-B14F-4D97-AF65-F5344CB8AC3E}">
        <p14:creationId xmlns:p14="http://schemas.microsoft.com/office/powerpoint/2010/main" val="102084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Acciones prácticas</a:t>
            </a:r>
            <a:endParaRPr lang="en-US" sz="4400" dirty="0">
              <a:solidFill>
                <a:schemeClr val="bg1"/>
              </a:solidFill>
            </a:endParaRPr>
          </a:p>
        </p:txBody>
      </p:sp>
      <p:sp>
        <p:nvSpPr>
          <p:cNvPr id="6" name="CuadroTexto 5"/>
          <p:cNvSpPr txBox="1"/>
          <p:nvPr/>
        </p:nvSpPr>
        <p:spPr>
          <a:xfrm>
            <a:off x="1787237" y="2121372"/>
            <a:ext cx="7190508" cy="523220"/>
          </a:xfrm>
          <a:prstGeom prst="rect">
            <a:avLst/>
          </a:prstGeom>
          <a:noFill/>
          <a:ln w="38100">
            <a:solidFill>
              <a:srgbClr val="7030A0"/>
            </a:solidFill>
          </a:ln>
        </p:spPr>
        <p:txBody>
          <a:bodyPr wrap="square" rtlCol="0">
            <a:spAutoFit/>
          </a:bodyPr>
          <a:lstStyle/>
          <a:p>
            <a:r>
              <a:rPr lang="es-MX" sz="2800" dirty="0" smtClean="0">
                <a:solidFill>
                  <a:schemeClr val="accent4"/>
                </a:solidFill>
              </a:rPr>
              <a:t>Iglesias como centros de transformación social</a:t>
            </a:r>
            <a:endParaRPr lang="en-US" sz="2800" dirty="0">
              <a:solidFill>
                <a:schemeClr val="accent4"/>
              </a:solidFill>
            </a:endParaRPr>
          </a:p>
        </p:txBody>
      </p:sp>
      <p:sp>
        <p:nvSpPr>
          <p:cNvPr id="3" name="CuadroTexto 2"/>
          <p:cNvSpPr txBox="1"/>
          <p:nvPr/>
        </p:nvSpPr>
        <p:spPr>
          <a:xfrm>
            <a:off x="1787237" y="3048000"/>
            <a:ext cx="8201890" cy="1446550"/>
          </a:xfrm>
          <a:prstGeom prst="rect">
            <a:avLst/>
          </a:prstGeom>
          <a:noFill/>
        </p:spPr>
        <p:txBody>
          <a:bodyPr wrap="square" rtlCol="0">
            <a:spAutoFit/>
          </a:bodyPr>
          <a:lstStyle/>
          <a:p>
            <a:r>
              <a:rPr lang="es-MX" sz="2200" dirty="0" smtClean="0"/>
              <a:t>Tras la pandemia se agudizaron problemas que afectan a la niñez: Alimentación, Educación, Protección y necesidad de espacios seguros, Necesidad de ingresos a la familia, resiliencia y recuperación ante eventos traumáticos y tiempo de recreación y salud mental.</a:t>
            </a:r>
            <a:endParaRPr lang="en-US" sz="2200" dirty="0"/>
          </a:p>
        </p:txBody>
      </p:sp>
    </p:spTree>
    <p:extLst>
      <p:ext uri="{BB962C8B-B14F-4D97-AF65-F5344CB8AC3E}">
        <p14:creationId xmlns:p14="http://schemas.microsoft.com/office/powerpoint/2010/main" val="336775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026" t="23776" r="13421" b="25546"/>
          <a:stretch/>
        </p:blipFill>
        <p:spPr>
          <a:xfrm>
            <a:off x="337814" y="401783"/>
            <a:ext cx="1718093" cy="678872"/>
          </a:xfrm>
          <a:prstGeom prst="rect">
            <a:avLst/>
          </a:prstGeom>
        </p:spPr>
      </p:pic>
      <p:sp>
        <p:nvSpPr>
          <p:cNvPr id="4" name="CuadroTexto 3"/>
          <p:cNvSpPr txBox="1"/>
          <p:nvPr/>
        </p:nvSpPr>
        <p:spPr>
          <a:xfrm>
            <a:off x="1787237" y="1080655"/>
            <a:ext cx="7813963" cy="769441"/>
          </a:xfrm>
          <a:prstGeom prst="rect">
            <a:avLst/>
          </a:prstGeom>
          <a:solidFill>
            <a:srgbClr val="00B0F0"/>
          </a:solidFill>
        </p:spPr>
        <p:txBody>
          <a:bodyPr wrap="square" rtlCol="0">
            <a:spAutoFit/>
          </a:bodyPr>
          <a:lstStyle/>
          <a:p>
            <a:r>
              <a:rPr lang="es-MX" sz="4400" dirty="0" smtClean="0">
                <a:solidFill>
                  <a:schemeClr val="bg1"/>
                </a:solidFill>
              </a:rPr>
              <a:t>CAFI – CAIF – CREAF </a:t>
            </a:r>
            <a:endParaRPr lang="en-US" sz="4400" dirty="0">
              <a:solidFill>
                <a:schemeClr val="bg1"/>
              </a:solidFill>
            </a:endParaRPr>
          </a:p>
        </p:txBody>
      </p:sp>
      <p:sp>
        <p:nvSpPr>
          <p:cNvPr id="6" name="CuadroTexto 5"/>
          <p:cNvSpPr txBox="1"/>
          <p:nvPr/>
        </p:nvSpPr>
        <p:spPr>
          <a:xfrm>
            <a:off x="1787237" y="2121372"/>
            <a:ext cx="7190508" cy="523220"/>
          </a:xfrm>
          <a:prstGeom prst="rect">
            <a:avLst/>
          </a:prstGeom>
          <a:noFill/>
          <a:ln w="38100">
            <a:solidFill>
              <a:srgbClr val="7030A0"/>
            </a:solidFill>
          </a:ln>
        </p:spPr>
        <p:txBody>
          <a:bodyPr wrap="square" rtlCol="0">
            <a:spAutoFit/>
          </a:bodyPr>
          <a:lstStyle/>
          <a:p>
            <a:r>
              <a:rPr lang="es-MX" sz="2800" dirty="0" smtClean="0">
                <a:solidFill>
                  <a:schemeClr val="accent4"/>
                </a:solidFill>
              </a:rPr>
              <a:t>Iglesias como centros de transformación social</a:t>
            </a:r>
            <a:endParaRPr lang="en-US" sz="2800" dirty="0">
              <a:solidFill>
                <a:schemeClr val="accent4"/>
              </a:solidFill>
            </a:endParaRPr>
          </a:p>
        </p:txBody>
      </p:sp>
      <p:sp>
        <p:nvSpPr>
          <p:cNvPr id="3" name="CuadroTexto 2"/>
          <p:cNvSpPr txBox="1"/>
          <p:nvPr/>
        </p:nvSpPr>
        <p:spPr>
          <a:xfrm>
            <a:off x="1787237" y="3048000"/>
            <a:ext cx="8201890" cy="3139321"/>
          </a:xfrm>
          <a:prstGeom prst="rect">
            <a:avLst/>
          </a:prstGeom>
          <a:noFill/>
        </p:spPr>
        <p:txBody>
          <a:bodyPr wrap="square" rtlCol="0">
            <a:spAutoFit/>
          </a:bodyPr>
          <a:lstStyle/>
          <a:p>
            <a:r>
              <a:rPr lang="es-MX" sz="2200" dirty="0" smtClean="0"/>
              <a:t>En un programa que nace en base a la experiencia de varias redes asociadas en América Latina y El Caribe y en África, el cual aúna acciones que ya se estaban haciendo y los esquematiza en 5 componentes: </a:t>
            </a:r>
          </a:p>
          <a:p>
            <a:pPr marL="457200" indent="-457200">
              <a:buFont typeface="+mj-lt"/>
              <a:buAutoNum type="arabicPeriod"/>
            </a:pPr>
            <a:r>
              <a:rPr lang="es-MX" sz="2200" dirty="0" smtClean="0"/>
              <a:t>Necesidades básicas</a:t>
            </a:r>
          </a:p>
          <a:p>
            <a:pPr marL="457200" indent="-457200">
              <a:buFont typeface="+mj-lt"/>
              <a:buAutoNum type="arabicPeriod"/>
            </a:pPr>
            <a:r>
              <a:rPr lang="es-MX" sz="2200" dirty="0" smtClean="0"/>
              <a:t>Educación no formal</a:t>
            </a:r>
          </a:p>
          <a:p>
            <a:pPr marL="457200" indent="-457200">
              <a:buFont typeface="+mj-lt"/>
              <a:buAutoNum type="arabicPeriod"/>
            </a:pPr>
            <a:r>
              <a:rPr lang="es-MX" sz="2200" dirty="0" smtClean="0"/>
              <a:t>Resiliencia</a:t>
            </a:r>
          </a:p>
          <a:p>
            <a:pPr marL="457200" indent="-457200">
              <a:buFont typeface="+mj-lt"/>
              <a:buAutoNum type="arabicPeriod"/>
            </a:pPr>
            <a:r>
              <a:rPr lang="es-MX" sz="2200" dirty="0" smtClean="0"/>
              <a:t>Familia y Protección</a:t>
            </a:r>
          </a:p>
          <a:p>
            <a:pPr marL="457200" indent="-457200">
              <a:buFont typeface="+mj-lt"/>
              <a:buAutoNum type="arabicPeriod"/>
            </a:pPr>
            <a:r>
              <a:rPr lang="es-MX" sz="2200" dirty="0" smtClean="0"/>
              <a:t>Recreación y tiempo libre</a:t>
            </a:r>
            <a:endParaRPr lang="en-US" sz="2200" dirty="0"/>
          </a:p>
        </p:txBody>
      </p:sp>
    </p:spTree>
    <p:extLst>
      <p:ext uri="{BB962C8B-B14F-4D97-AF65-F5344CB8AC3E}">
        <p14:creationId xmlns:p14="http://schemas.microsoft.com/office/powerpoint/2010/main" val="23068645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777</Words>
  <Application>Microsoft Office PowerPoint</Application>
  <PresentationFormat>Panorámica</PresentationFormat>
  <Paragraphs>91</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Bermudez</dc:creator>
  <cp:lastModifiedBy>Isaac Eleno Saldivar Centurion</cp:lastModifiedBy>
  <cp:revision>14</cp:revision>
  <dcterms:created xsi:type="dcterms:W3CDTF">2024-10-30T19:37:03Z</dcterms:created>
  <dcterms:modified xsi:type="dcterms:W3CDTF">2024-12-05T23:07:20Z</dcterms:modified>
</cp:coreProperties>
</file>