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302" r:id="rId6"/>
    <p:sldId id="303" r:id="rId7"/>
    <p:sldId id="304" r:id="rId8"/>
    <p:sldId id="260" r:id="rId9"/>
    <p:sldId id="261" r:id="rId10"/>
    <p:sldId id="262" r:id="rId11"/>
    <p:sldId id="305" r:id="rId12"/>
    <p:sldId id="263" r:id="rId13"/>
    <p:sldId id="264" r:id="rId14"/>
    <p:sldId id="265" r:id="rId15"/>
    <p:sldId id="289" r:id="rId16"/>
    <p:sldId id="266" r:id="rId17"/>
    <p:sldId id="290" r:id="rId18"/>
    <p:sldId id="267" r:id="rId19"/>
    <p:sldId id="268" r:id="rId20"/>
    <p:sldId id="269" r:id="rId21"/>
    <p:sldId id="270" r:id="rId22"/>
    <p:sldId id="291" r:id="rId23"/>
    <p:sldId id="271" r:id="rId24"/>
    <p:sldId id="272" r:id="rId25"/>
    <p:sldId id="273" r:id="rId26"/>
    <p:sldId id="274" r:id="rId27"/>
    <p:sldId id="275" r:id="rId28"/>
    <p:sldId id="276" r:id="rId29"/>
    <p:sldId id="292" r:id="rId30"/>
    <p:sldId id="293" r:id="rId31"/>
    <p:sldId id="294" r:id="rId32"/>
    <p:sldId id="295" r:id="rId33"/>
    <p:sldId id="297" r:id="rId34"/>
    <p:sldId id="298" r:id="rId35"/>
    <p:sldId id="301" r:id="rId36"/>
    <p:sldId id="300" r:id="rId37"/>
    <p:sldId id="277" r:id="rId38"/>
    <p:sldId id="278" r:id="rId39"/>
    <p:sldId id="306" r:id="rId40"/>
    <p:sldId id="279" r:id="rId41"/>
    <p:sldId id="280" r:id="rId42"/>
    <p:sldId id="281" r:id="rId43"/>
    <p:sldId id="307" r:id="rId44"/>
    <p:sldId id="282" r:id="rId45"/>
    <p:sldId id="283" r:id="rId46"/>
    <p:sldId id="284" r:id="rId47"/>
    <p:sldId id="308" r:id="rId48"/>
    <p:sldId id="285" r:id="rId49"/>
    <p:sldId id="286" r:id="rId50"/>
    <p:sldId id="287" r:id="rId51"/>
    <p:sldId id="288"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2/24/2025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2/24/2025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2/24/2025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2/24/2025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2/24/2025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ría Magdalena - Wikipedia, la enciclopedia libre">
            <a:extLst>
              <a:ext uri="{FF2B5EF4-FFF2-40B4-BE49-F238E27FC236}">
                <a16:creationId xmlns:a16="http://schemas.microsoft.com/office/drawing/2014/main" id="{73F79C3F-359E-4FA9-81BD-365A7B3021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3517" y="1168924"/>
            <a:ext cx="4138367" cy="4845377"/>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C5026E51-F46E-478D-85E5-39ACC242D0D6}"/>
              </a:ext>
            </a:extLst>
          </p:cNvPr>
          <p:cNvSpPr txBox="1"/>
          <p:nvPr/>
        </p:nvSpPr>
        <p:spPr>
          <a:xfrm>
            <a:off x="6834433" y="2573518"/>
            <a:ext cx="3836709" cy="1200329"/>
          </a:xfrm>
          <a:prstGeom prst="rect">
            <a:avLst/>
          </a:prstGeom>
          <a:noFill/>
        </p:spPr>
        <p:txBody>
          <a:bodyPr wrap="square" rtlCol="0">
            <a:spAutoFit/>
          </a:bodyPr>
          <a:lstStyle/>
          <a:p>
            <a:pPr algn="ctr"/>
            <a:r>
              <a:rPr lang="es-ES" sz="7200" b="1" dirty="0">
                <a:solidFill>
                  <a:schemeClr val="accent6">
                    <a:lumMod val="50000"/>
                  </a:schemeClr>
                </a:solidFill>
              </a:rPr>
              <a:t>IGLESIA</a:t>
            </a:r>
            <a:endParaRPr lang="es-PE" sz="7200" b="1" dirty="0">
              <a:solidFill>
                <a:schemeClr val="accent6">
                  <a:lumMod val="50000"/>
                </a:schemeClr>
              </a:solidFill>
            </a:endParaRPr>
          </a:p>
        </p:txBody>
      </p:sp>
    </p:spTree>
    <p:extLst>
      <p:ext uri="{BB962C8B-B14F-4D97-AF65-F5344CB8AC3E}">
        <p14:creationId xmlns:p14="http://schemas.microsoft.com/office/powerpoint/2010/main" val="1497774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901066F-A5EB-4864-B5A5-43AA6422A631}"/>
              </a:ext>
            </a:extLst>
          </p:cNvPr>
          <p:cNvSpPr>
            <a:spLocks noGrp="1"/>
          </p:cNvSpPr>
          <p:nvPr>
            <p:ph idx="1"/>
          </p:nvPr>
        </p:nvSpPr>
        <p:spPr>
          <a:xfrm>
            <a:off x="1371599" y="424206"/>
            <a:ext cx="10383625" cy="5957740"/>
          </a:xfrm>
        </p:spPr>
        <p:txBody>
          <a:bodyPr/>
          <a:lstStyle/>
          <a:p>
            <a:pPr marL="0" indent="0">
              <a:buNone/>
            </a:pPr>
            <a:endParaRPr lang="es-ES" sz="1000" dirty="0"/>
          </a:p>
          <a:p>
            <a:pPr marL="0" indent="0">
              <a:buNone/>
            </a:pPr>
            <a:endParaRPr lang="es-ES" sz="1000" dirty="0"/>
          </a:p>
          <a:p>
            <a:pPr marL="0" indent="0" algn="just">
              <a:buNone/>
            </a:pPr>
            <a:r>
              <a:rPr lang="es-ES" sz="4000" dirty="0"/>
              <a:t>E</a:t>
            </a:r>
            <a:r>
              <a:rPr lang="es-PE" sz="4000" dirty="0"/>
              <a:t>n cuanto a Pablo, aparte de 1 Co. 14:34-35 y 1 Ti. 2:11-15, habría que considerar a las varias compañeras de misión que tuvo, como </a:t>
            </a:r>
            <a:r>
              <a:rPr lang="es-PE" sz="4000" dirty="0" err="1"/>
              <a:t>Evodia</a:t>
            </a:r>
            <a:r>
              <a:rPr lang="es-PE" sz="4000" dirty="0"/>
              <a:t> y </a:t>
            </a:r>
            <a:r>
              <a:rPr lang="es-PE" sz="4000" dirty="0" err="1"/>
              <a:t>Síntique</a:t>
            </a:r>
            <a:r>
              <a:rPr lang="es-PE" sz="4000" dirty="0"/>
              <a:t> (Fil.4:2) y las mujeres que aparecen en Ro. 16, aparte de Priscila, Febe, Lidia, Apia. entre otras.</a:t>
            </a:r>
          </a:p>
        </p:txBody>
      </p:sp>
    </p:spTree>
    <p:extLst>
      <p:ext uri="{BB962C8B-B14F-4D97-AF65-F5344CB8AC3E}">
        <p14:creationId xmlns:p14="http://schemas.microsoft.com/office/powerpoint/2010/main" val="2863890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4630104-382D-4AAE-A007-29D8614EB649}"/>
              </a:ext>
            </a:extLst>
          </p:cNvPr>
          <p:cNvSpPr>
            <a:spLocks noGrp="1"/>
          </p:cNvSpPr>
          <p:nvPr>
            <p:ph idx="1"/>
          </p:nvPr>
        </p:nvSpPr>
        <p:spPr>
          <a:xfrm>
            <a:off x="1371599" y="433633"/>
            <a:ext cx="10364771" cy="5976594"/>
          </a:xfrm>
        </p:spPr>
        <p:txBody>
          <a:bodyPr/>
          <a:lstStyle/>
          <a:p>
            <a:pPr marL="0" indent="0">
              <a:buNone/>
            </a:pPr>
            <a:endParaRPr lang="es-ES" sz="1000" dirty="0"/>
          </a:p>
          <a:p>
            <a:pPr marL="0" indent="0">
              <a:buNone/>
            </a:pPr>
            <a:endParaRPr lang="es-ES" sz="1000" dirty="0"/>
          </a:p>
          <a:p>
            <a:pPr marL="0" indent="0" algn="just">
              <a:buNone/>
            </a:pPr>
            <a:r>
              <a:rPr lang="es-ES" sz="4000" dirty="0"/>
              <a:t>Este</a:t>
            </a:r>
            <a:r>
              <a:rPr lang="es-PE" sz="4000" dirty="0"/>
              <a:t> contraste es importante para librarnos, por un lado, de la creencia de que Pablo fue un misógino y, por otro, de la afirmación que las mujeres fueron solo personajes secundarios, periféricos, accidentales o de relleno en el naciente cristianismo. </a:t>
            </a:r>
          </a:p>
          <a:p>
            <a:endParaRPr lang="es-PE" dirty="0"/>
          </a:p>
        </p:txBody>
      </p:sp>
    </p:spTree>
    <p:extLst>
      <p:ext uri="{BB962C8B-B14F-4D97-AF65-F5344CB8AC3E}">
        <p14:creationId xmlns:p14="http://schemas.microsoft.com/office/powerpoint/2010/main" val="3664540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4A0FC64-1114-480F-8EDF-1CA88AE651AE}"/>
              </a:ext>
            </a:extLst>
          </p:cNvPr>
          <p:cNvSpPr>
            <a:spLocks noGrp="1"/>
          </p:cNvSpPr>
          <p:nvPr>
            <p:ph idx="1"/>
          </p:nvPr>
        </p:nvSpPr>
        <p:spPr>
          <a:xfrm>
            <a:off x="1371600" y="377072"/>
            <a:ext cx="10355344" cy="6023728"/>
          </a:xfrm>
        </p:spPr>
        <p:txBody>
          <a:bodyPr/>
          <a:lstStyle/>
          <a:p>
            <a:pPr marL="0" indent="0">
              <a:buNone/>
            </a:pPr>
            <a:endParaRPr lang="es-BO" sz="1000" dirty="0"/>
          </a:p>
          <a:p>
            <a:pPr marL="0" indent="0" algn="just">
              <a:buNone/>
            </a:pPr>
            <a:r>
              <a:rPr lang="es-BO" sz="4000" dirty="0"/>
              <a:t>Las iglesias que sostienen que a las mujeres no les corresponde ocupar un lugar visible en el liderazgo de las iglesias locales y, menos aún, en las estructuras de poder de las iglesias nacionales; utilizan como fundamento para defender su particular punto de vista, dos argumentos ligados entre sí que, según ellos, son irrefutables e irrebatibles:</a:t>
            </a:r>
            <a:endParaRPr lang="es-PE" sz="4000" dirty="0"/>
          </a:p>
          <a:p>
            <a:endParaRPr lang="es-PE" dirty="0"/>
          </a:p>
        </p:txBody>
      </p:sp>
    </p:spTree>
    <p:extLst>
      <p:ext uri="{BB962C8B-B14F-4D97-AF65-F5344CB8AC3E}">
        <p14:creationId xmlns:p14="http://schemas.microsoft.com/office/powerpoint/2010/main" val="2205058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3B98549-24E6-44B3-9896-94F3C7A148A1}"/>
              </a:ext>
            </a:extLst>
          </p:cNvPr>
          <p:cNvSpPr>
            <a:spLocks noGrp="1"/>
          </p:cNvSpPr>
          <p:nvPr>
            <p:ph idx="1"/>
          </p:nvPr>
        </p:nvSpPr>
        <p:spPr>
          <a:xfrm>
            <a:off x="1371600" y="386499"/>
            <a:ext cx="10393052" cy="6014301"/>
          </a:xfrm>
        </p:spPr>
        <p:txBody>
          <a:bodyPr>
            <a:normAutofit/>
          </a:bodyPr>
          <a:lstStyle/>
          <a:p>
            <a:pPr marL="0" indent="0">
              <a:buNone/>
            </a:pPr>
            <a:r>
              <a:rPr lang="es-BO" dirty="0"/>
              <a:t> </a:t>
            </a:r>
            <a:endParaRPr lang="es-PE" dirty="0"/>
          </a:p>
          <a:p>
            <a:pPr lvl="0" algn="just">
              <a:buFont typeface="Wingdings" panose="05000000000000000000" pitchFamily="2" charset="2"/>
              <a:buChar char="v"/>
            </a:pPr>
            <a:r>
              <a:rPr lang="es-BO" sz="3600" dirty="0"/>
              <a:t>En el círculo de los doce apóstoles no hubo ninguna mujer y ninguna mujer fue enviada como apóstol en la iglesia primitiva.</a:t>
            </a:r>
            <a:endParaRPr lang="es-PE" sz="3600" dirty="0"/>
          </a:p>
          <a:p>
            <a:pPr algn="just">
              <a:buFont typeface="Wingdings" panose="05000000000000000000" pitchFamily="2" charset="2"/>
              <a:buChar char="v"/>
            </a:pPr>
            <a:r>
              <a:rPr lang="es-BO" sz="3600" dirty="0"/>
              <a:t> Pablo no tuvo una opinión favorable a las mujeres, tal como se desprende de su exhortación a que «callen en las congregaciones» (1 Co. 14:34), «aprenda en silencio» (1 Ti. 2:11), o «no permito a la mujer enseñar» (1 Ti. 2:12).</a:t>
            </a:r>
            <a:endParaRPr lang="es-PE" sz="3600" dirty="0"/>
          </a:p>
        </p:txBody>
      </p:sp>
    </p:spTree>
    <p:extLst>
      <p:ext uri="{BB962C8B-B14F-4D97-AF65-F5344CB8AC3E}">
        <p14:creationId xmlns:p14="http://schemas.microsoft.com/office/powerpoint/2010/main" val="4259247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778A536-C4D9-40A2-A2F6-28C64F666631}"/>
              </a:ext>
            </a:extLst>
          </p:cNvPr>
          <p:cNvSpPr>
            <a:spLocks noGrp="1"/>
          </p:cNvSpPr>
          <p:nvPr>
            <p:ph idx="1"/>
          </p:nvPr>
        </p:nvSpPr>
        <p:spPr>
          <a:xfrm>
            <a:off x="1371600" y="395925"/>
            <a:ext cx="10393052" cy="5995447"/>
          </a:xfrm>
        </p:spPr>
        <p:txBody>
          <a:bodyPr/>
          <a:lstStyle/>
          <a:p>
            <a:pPr marL="0" indent="0">
              <a:buNone/>
            </a:pPr>
            <a:endParaRPr lang="es-BO" sz="1000" dirty="0"/>
          </a:p>
          <a:p>
            <a:pPr marL="0" indent="0">
              <a:buNone/>
            </a:pPr>
            <a:endParaRPr lang="es-BO" sz="1000" dirty="0"/>
          </a:p>
          <a:p>
            <a:pPr marL="0" indent="0" algn="just">
              <a:buNone/>
            </a:pPr>
            <a:r>
              <a:rPr lang="es-BO" sz="4000" dirty="0"/>
              <a:t>Para estas iglesias, la ausencia de mujeres en el círculo de los doce apóstoles, es una señal indubitable de que Jesús no autorizó ni autoriza que la mujer acceda a una posición visible de liderazgo ni tenga un papel protagónico en las comunidades de discípulos.</a:t>
            </a:r>
            <a:endParaRPr lang="es-PE" sz="4000" dirty="0"/>
          </a:p>
        </p:txBody>
      </p:sp>
    </p:spTree>
    <p:extLst>
      <p:ext uri="{BB962C8B-B14F-4D97-AF65-F5344CB8AC3E}">
        <p14:creationId xmlns:p14="http://schemas.microsoft.com/office/powerpoint/2010/main" val="4127553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CA2C22-BC75-410C-9372-F4582631FD35}"/>
              </a:ext>
            </a:extLst>
          </p:cNvPr>
          <p:cNvSpPr>
            <a:spLocks noGrp="1"/>
          </p:cNvSpPr>
          <p:nvPr>
            <p:ph idx="1"/>
          </p:nvPr>
        </p:nvSpPr>
        <p:spPr>
          <a:xfrm>
            <a:off x="1371600" y="405353"/>
            <a:ext cx="10327064" cy="5882325"/>
          </a:xfrm>
        </p:spPr>
        <p:txBody>
          <a:bodyPr/>
          <a:lstStyle/>
          <a:p>
            <a:pPr marL="0" indent="0">
              <a:buNone/>
            </a:pPr>
            <a:endParaRPr lang="es-BO" sz="1000" dirty="0"/>
          </a:p>
          <a:p>
            <a:pPr marL="0" indent="0">
              <a:buNone/>
            </a:pPr>
            <a:endParaRPr lang="es-BO" sz="1000" dirty="0"/>
          </a:p>
          <a:p>
            <a:pPr marL="0" indent="0" algn="just">
              <a:buNone/>
            </a:pPr>
            <a:r>
              <a:rPr lang="es-BO" sz="3600" dirty="0"/>
              <a:t>Olvidan, sin embargo, los gestos y las palabras de Jesús que directa e indirectamente valoraban y dignificaban a las mujeres, cuestionando así a la sociedad patriarcal que las trataba como inferiores y subordinadas a la voluntad del hombre.</a:t>
            </a:r>
          </a:p>
          <a:p>
            <a:pPr marL="0" indent="0" algn="just">
              <a:buNone/>
            </a:pPr>
            <a:r>
              <a:rPr lang="es-BO" sz="3600" dirty="0"/>
              <a:t>Y olvidan, además, a las mujeres galileas que fueron discípulas de Jesús y que le servían con sus bienes.</a:t>
            </a:r>
            <a:endParaRPr lang="es-PE" sz="3600" dirty="0"/>
          </a:p>
        </p:txBody>
      </p:sp>
    </p:spTree>
    <p:extLst>
      <p:ext uri="{BB962C8B-B14F-4D97-AF65-F5344CB8AC3E}">
        <p14:creationId xmlns:p14="http://schemas.microsoft.com/office/powerpoint/2010/main" val="2542374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CD60030-2268-426E-8452-F79CC4DD2754}"/>
              </a:ext>
            </a:extLst>
          </p:cNvPr>
          <p:cNvSpPr>
            <a:spLocks noGrp="1"/>
          </p:cNvSpPr>
          <p:nvPr>
            <p:ph idx="1"/>
          </p:nvPr>
        </p:nvSpPr>
        <p:spPr>
          <a:xfrm>
            <a:off x="1371599" y="433633"/>
            <a:ext cx="10383625" cy="5938887"/>
          </a:xfrm>
        </p:spPr>
        <p:txBody>
          <a:bodyPr/>
          <a:lstStyle/>
          <a:p>
            <a:pPr marL="0" indent="0">
              <a:buNone/>
            </a:pPr>
            <a:endParaRPr lang="es-ES" sz="1000" dirty="0"/>
          </a:p>
          <a:p>
            <a:pPr marL="0" indent="0">
              <a:buNone/>
            </a:pPr>
            <a:endParaRPr lang="es-ES" sz="1000" dirty="0"/>
          </a:p>
          <a:p>
            <a:pPr marL="0" indent="0" algn="just">
              <a:buNone/>
            </a:pPr>
            <a:r>
              <a:rPr lang="es-ES" sz="4000" dirty="0"/>
              <a:t>D</a:t>
            </a:r>
            <a:r>
              <a:rPr lang="es-BO" sz="4000" dirty="0"/>
              <a:t>os textos paulinos, además de los llamados códigos domésticos (Col. 3:18-19; Ef. 5:22-24, 33; 1 Ti. 2:9-3:15; 5:1-6; </a:t>
            </a:r>
            <a:r>
              <a:rPr lang="es-BO" sz="4000" dirty="0" err="1"/>
              <a:t>Tit</a:t>
            </a:r>
            <a:r>
              <a:rPr lang="es-BO" sz="4000" dirty="0"/>
              <a:t>. 2:1-10), son el foco central de discusión cuando se aborda el tema del liderazgo de la mujer en las iglesias:</a:t>
            </a:r>
            <a:endParaRPr lang="es-PE" sz="4000" dirty="0"/>
          </a:p>
        </p:txBody>
      </p:sp>
    </p:spTree>
    <p:extLst>
      <p:ext uri="{BB962C8B-B14F-4D97-AF65-F5344CB8AC3E}">
        <p14:creationId xmlns:p14="http://schemas.microsoft.com/office/powerpoint/2010/main" val="2829960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94489B-B4D9-49B5-A015-28211F4E96EA}"/>
              </a:ext>
            </a:extLst>
          </p:cNvPr>
          <p:cNvSpPr>
            <a:spLocks noGrp="1"/>
          </p:cNvSpPr>
          <p:nvPr>
            <p:ph idx="1"/>
          </p:nvPr>
        </p:nvSpPr>
        <p:spPr>
          <a:xfrm>
            <a:off x="1371600" y="461913"/>
            <a:ext cx="10327064" cy="5910607"/>
          </a:xfrm>
        </p:spPr>
        <p:txBody>
          <a:bodyPr/>
          <a:lstStyle/>
          <a:p>
            <a:pPr marL="0" indent="0">
              <a:buNone/>
            </a:pPr>
            <a:endParaRPr lang="es-ES" sz="1000" dirty="0"/>
          </a:p>
          <a:p>
            <a:pPr marL="0" indent="0">
              <a:buNone/>
            </a:pPr>
            <a:endParaRPr lang="es-ES" sz="1000" dirty="0"/>
          </a:p>
          <a:p>
            <a:pPr marL="0" indent="0">
              <a:buNone/>
            </a:pPr>
            <a:endParaRPr lang="es-PE" sz="1000" dirty="0"/>
          </a:p>
          <a:p>
            <a:pPr marL="0" indent="0" algn="just">
              <a:buNone/>
            </a:pPr>
            <a:r>
              <a:rPr lang="es-PE" sz="3600" dirty="0"/>
              <a:t>«</a:t>
            </a:r>
            <a:r>
              <a:rPr lang="es-BO" sz="3600" dirty="0"/>
              <a:t>…vuestras mujeres callen en las congregaciones; porque no les es permitido hablar, sino que estén sujetas, como también la ley lo dice. Y si quieren aprender algo, pregunten en casa a sus maridos; porque es indecoroso que una mujer hable en la congregación</a:t>
            </a:r>
            <a:r>
              <a:rPr lang="es-PE" sz="3600" dirty="0"/>
              <a:t>»</a:t>
            </a:r>
            <a:r>
              <a:rPr lang="es-BO" sz="3600" dirty="0"/>
              <a:t> (1 Co. 14:34-35).</a:t>
            </a:r>
            <a:endParaRPr lang="es-PE" sz="3600" dirty="0"/>
          </a:p>
          <a:p>
            <a:endParaRPr lang="es-PE" dirty="0"/>
          </a:p>
        </p:txBody>
      </p:sp>
    </p:spTree>
    <p:extLst>
      <p:ext uri="{BB962C8B-B14F-4D97-AF65-F5344CB8AC3E}">
        <p14:creationId xmlns:p14="http://schemas.microsoft.com/office/powerpoint/2010/main" val="3217274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91F27BB-A2C4-478A-BBA5-B9DF3E0942D4}"/>
              </a:ext>
            </a:extLst>
          </p:cNvPr>
          <p:cNvSpPr>
            <a:spLocks noGrp="1"/>
          </p:cNvSpPr>
          <p:nvPr>
            <p:ph idx="1"/>
          </p:nvPr>
        </p:nvSpPr>
        <p:spPr>
          <a:xfrm>
            <a:off x="1371599" y="405353"/>
            <a:ext cx="10364771" cy="5948313"/>
          </a:xfrm>
        </p:spPr>
        <p:txBody>
          <a:bodyPr/>
          <a:lstStyle/>
          <a:p>
            <a:pPr marL="0" indent="0">
              <a:buNone/>
            </a:pPr>
            <a:endParaRPr lang="es-PE" sz="1000" dirty="0"/>
          </a:p>
          <a:p>
            <a:pPr marL="0" indent="0" algn="just">
              <a:buNone/>
            </a:pPr>
            <a:r>
              <a:rPr lang="es-PE" sz="3700" dirty="0"/>
              <a:t>«</a:t>
            </a:r>
            <a:r>
              <a:rPr lang="es-BO" sz="3700" dirty="0"/>
              <a:t>La mujer aprenda en silencio, con toda sujeción. Porque no permito a la mujer enseñar, ni ejercer dominio sobre hombre, sino estar en silencio. Porque Adán fue formado primero, después Eva; y Adán no fue engañado, sino que la mujer siendo engañada, incurrió en transgresión. Pero se salvará engendrando hijos, si permaneciere en fe, amor y santificación, con modestia</a:t>
            </a:r>
            <a:r>
              <a:rPr lang="es-PE" sz="3700" dirty="0"/>
              <a:t>»</a:t>
            </a:r>
            <a:r>
              <a:rPr lang="es-BO" sz="3700" dirty="0"/>
              <a:t> (1 Ti. 2:11-15).</a:t>
            </a:r>
            <a:endParaRPr lang="es-PE" sz="3700" dirty="0"/>
          </a:p>
          <a:p>
            <a:endParaRPr lang="es-PE" dirty="0"/>
          </a:p>
        </p:txBody>
      </p:sp>
    </p:spTree>
    <p:extLst>
      <p:ext uri="{BB962C8B-B14F-4D97-AF65-F5344CB8AC3E}">
        <p14:creationId xmlns:p14="http://schemas.microsoft.com/office/powerpoint/2010/main" val="705453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FDDFD9F-E4EB-4251-AF2E-89DC3927B266}"/>
              </a:ext>
            </a:extLst>
          </p:cNvPr>
          <p:cNvSpPr>
            <a:spLocks noGrp="1"/>
          </p:cNvSpPr>
          <p:nvPr>
            <p:ph idx="1"/>
          </p:nvPr>
        </p:nvSpPr>
        <p:spPr>
          <a:xfrm>
            <a:off x="1371600" y="443060"/>
            <a:ext cx="10421332" cy="6004874"/>
          </a:xfrm>
        </p:spPr>
        <p:txBody>
          <a:bodyPr/>
          <a:lstStyle/>
          <a:p>
            <a:pPr marL="0" indent="0">
              <a:buNone/>
            </a:pPr>
            <a:endParaRPr lang="es-BO" sz="900" dirty="0"/>
          </a:p>
          <a:p>
            <a:pPr marL="0" indent="0">
              <a:buNone/>
            </a:pPr>
            <a:endParaRPr lang="es-BO" sz="900" dirty="0"/>
          </a:p>
          <a:p>
            <a:pPr marL="0" indent="0" algn="just">
              <a:buNone/>
            </a:pPr>
            <a:r>
              <a:rPr lang="es-BO" sz="3600" dirty="0"/>
              <a:t>La pregunta crítica que aflora luego de la lectura de estos textos polémicos puede formularse de esta manera: ¿Deben interpretarse estos textos paulinos, aisladamente, sin tener en cuenta el contexto específico en el que el apóstol Pablo expresó estas palabras?</a:t>
            </a:r>
            <a:endParaRPr lang="es-PE" sz="3600" dirty="0"/>
          </a:p>
        </p:txBody>
      </p:sp>
    </p:spTree>
    <p:extLst>
      <p:ext uri="{BB962C8B-B14F-4D97-AF65-F5344CB8AC3E}">
        <p14:creationId xmlns:p14="http://schemas.microsoft.com/office/powerpoint/2010/main" val="1935974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17CF357-472C-4F09-B7A0-430BBB769232}"/>
              </a:ext>
            </a:extLst>
          </p:cNvPr>
          <p:cNvSpPr>
            <a:spLocks noGrp="1"/>
          </p:cNvSpPr>
          <p:nvPr>
            <p:ph idx="1"/>
          </p:nvPr>
        </p:nvSpPr>
        <p:spPr>
          <a:xfrm>
            <a:off x="1371599" y="414779"/>
            <a:ext cx="10364771" cy="6014301"/>
          </a:xfrm>
        </p:spPr>
        <p:txBody>
          <a:bodyPr>
            <a:normAutofit/>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4000" dirty="0"/>
              <a:t>La imagen representa a María Magdalena, una de las discípulas galileas de Jesús, embajadora de la resurrección y una figura protagónica importante en el movimiento de Jesús y en el cristianismo originario.</a:t>
            </a:r>
          </a:p>
        </p:txBody>
      </p:sp>
    </p:spTree>
    <p:extLst>
      <p:ext uri="{BB962C8B-B14F-4D97-AF65-F5344CB8AC3E}">
        <p14:creationId xmlns:p14="http://schemas.microsoft.com/office/powerpoint/2010/main" val="1798525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A262BE6-350E-4F4D-831A-EAAAA510E53D}"/>
              </a:ext>
            </a:extLst>
          </p:cNvPr>
          <p:cNvSpPr>
            <a:spLocks noGrp="1"/>
          </p:cNvSpPr>
          <p:nvPr>
            <p:ph idx="1"/>
          </p:nvPr>
        </p:nvSpPr>
        <p:spPr>
          <a:xfrm>
            <a:off x="1371599" y="395925"/>
            <a:ext cx="10383625" cy="5948313"/>
          </a:xfrm>
        </p:spPr>
        <p:txBody>
          <a:bodyPr/>
          <a:lstStyle/>
          <a:p>
            <a:pPr marL="0" indent="0">
              <a:buNone/>
            </a:pPr>
            <a:endParaRPr lang="es-BO" sz="1000" dirty="0"/>
          </a:p>
          <a:p>
            <a:pPr marL="0" indent="0">
              <a:buNone/>
            </a:pPr>
            <a:endParaRPr lang="es-BO" sz="1000" dirty="0"/>
          </a:p>
          <a:p>
            <a:pPr marL="0" indent="0" algn="just">
              <a:buNone/>
            </a:pPr>
            <a:r>
              <a:rPr lang="es-BO" sz="3700" dirty="0"/>
              <a:t>Para comprender e interpretar las palabras de Pablo, aparentemente ofensivas para las mujeres, habría que considerar, además, la mención que hace en otros pasajes a mujeres que fueron sus colaboradoras y que tuvieron un liderazgo visible en varias comunidades de discípulos en distintos lugares.</a:t>
            </a:r>
            <a:endParaRPr lang="es-PE" sz="3700" dirty="0"/>
          </a:p>
        </p:txBody>
      </p:sp>
    </p:spTree>
    <p:extLst>
      <p:ext uri="{BB962C8B-B14F-4D97-AF65-F5344CB8AC3E}">
        <p14:creationId xmlns:p14="http://schemas.microsoft.com/office/powerpoint/2010/main" val="3360578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BA5136-BFCF-4372-98A3-39482783517F}"/>
              </a:ext>
            </a:extLst>
          </p:cNvPr>
          <p:cNvSpPr>
            <a:spLocks noGrp="1"/>
          </p:cNvSpPr>
          <p:nvPr>
            <p:ph idx="1"/>
          </p:nvPr>
        </p:nvSpPr>
        <p:spPr>
          <a:xfrm>
            <a:off x="1371599" y="443060"/>
            <a:ext cx="10364771" cy="5976594"/>
          </a:xfrm>
        </p:spPr>
        <p:txBody>
          <a:bodyPr/>
          <a:lstStyle/>
          <a:p>
            <a:pPr marL="0" indent="0">
              <a:buNone/>
            </a:pPr>
            <a:endParaRPr lang="es-ES" sz="1000" dirty="0"/>
          </a:p>
          <a:p>
            <a:pPr marL="0" indent="0">
              <a:buNone/>
            </a:pPr>
            <a:endParaRPr lang="es-ES" sz="1000" dirty="0"/>
          </a:p>
          <a:p>
            <a:pPr marL="0" indent="0" algn="just">
              <a:buNone/>
            </a:pPr>
            <a:r>
              <a:rPr lang="es-ES" sz="3700" dirty="0"/>
              <a:t>E</a:t>
            </a:r>
            <a:r>
              <a:rPr lang="es-PE" sz="3700" dirty="0"/>
              <a:t>s importante entonces preguntarse cual fue el papel de las casas (</a:t>
            </a:r>
            <a:r>
              <a:rPr lang="es-PE" sz="3700" i="1" dirty="0" err="1"/>
              <a:t>oikos</a:t>
            </a:r>
            <a:r>
              <a:rPr lang="es-PE" sz="3700" dirty="0"/>
              <a:t>) en el inicio y la continuidad de las iglesias domésticas en el cristianismo originario y en las que las mujeres tuvieron un papel protagónico innegable (María la madre de Juan Marcos, Lidia, Priscila, Febe, Apia).</a:t>
            </a:r>
          </a:p>
        </p:txBody>
      </p:sp>
    </p:spTree>
    <p:extLst>
      <p:ext uri="{BB962C8B-B14F-4D97-AF65-F5344CB8AC3E}">
        <p14:creationId xmlns:p14="http://schemas.microsoft.com/office/powerpoint/2010/main" val="2176163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F59706-73AA-4E7E-A149-17B75C3357A5}"/>
              </a:ext>
            </a:extLst>
          </p:cNvPr>
          <p:cNvSpPr>
            <a:spLocks noGrp="1"/>
          </p:cNvSpPr>
          <p:nvPr>
            <p:ph idx="1"/>
          </p:nvPr>
        </p:nvSpPr>
        <p:spPr>
          <a:xfrm>
            <a:off x="1371599" y="405353"/>
            <a:ext cx="10317637" cy="5976593"/>
          </a:xfrm>
        </p:spPr>
        <p:txBody>
          <a:bodyPr/>
          <a:lstStyle/>
          <a:p>
            <a:pPr marL="0" indent="0">
              <a:buNone/>
            </a:pPr>
            <a:endParaRPr lang="es-ES" sz="1000" dirty="0"/>
          </a:p>
          <a:p>
            <a:pPr marL="0" indent="0">
              <a:buNone/>
            </a:pPr>
            <a:endParaRPr lang="es-ES" sz="1000" dirty="0"/>
          </a:p>
          <a:p>
            <a:pPr marL="0" indent="0" algn="just">
              <a:buNone/>
            </a:pPr>
            <a:r>
              <a:rPr lang="es-ES" sz="3600" dirty="0"/>
              <a:t>Hasta mediados del siglo IV, antes que las iglesias pasaran al ámbito publico, considerado como espacio de dominio de los hombres, las mujeres actuaron como anfitrionas o benefactores de las iglesias domésticas, una práctica que las convertía en líderes visibles de estas iglesias.</a:t>
            </a:r>
            <a:endParaRPr lang="es-PE" sz="3600" dirty="0"/>
          </a:p>
          <a:p>
            <a:endParaRPr lang="es-PE" dirty="0"/>
          </a:p>
        </p:txBody>
      </p:sp>
    </p:spTree>
    <p:extLst>
      <p:ext uri="{BB962C8B-B14F-4D97-AF65-F5344CB8AC3E}">
        <p14:creationId xmlns:p14="http://schemas.microsoft.com/office/powerpoint/2010/main" val="680782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130DBF4-64D9-45D1-AF2A-12036DD4BD79}"/>
              </a:ext>
            </a:extLst>
          </p:cNvPr>
          <p:cNvSpPr>
            <a:spLocks noGrp="1"/>
          </p:cNvSpPr>
          <p:nvPr>
            <p:ph idx="1"/>
          </p:nvPr>
        </p:nvSpPr>
        <p:spPr>
          <a:xfrm>
            <a:off x="1371600" y="414779"/>
            <a:ext cx="10345918" cy="5938887"/>
          </a:xfrm>
        </p:spPr>
        <p:txBody>
          <a:bodyPr/>
          <a:lstStyle/>
          <a:p>
            <a:pPr marL="0" indent="0">
              <a:buNone/>
            </a:pPr>
            <a:endParaRPr lang="es-ES" sz="1000" dirty="0"/>
          </a:p>
          <a:p>
            <a:pPr marL="0" indent="0" algn="just">
              <a:buNone/>
            </a:pPr>
            <a:r>
              <a:rPr lang="es-ES" sz="3600" dirty="0"/>
              <a:t>E</a:t>
            </a:r>
            <a:r>
              <a:rPr lang="es-PE" sz="3600" dirty="0"/>
              <a:t>n realidad, la expansión del cristianismo en los primeros años, al interior del mundo greco-romano, fue posible por el establecimiento de iglesias domésticas en distintas ciudades: Filipos, </a:t>
            </a:r>
            <a:r>
              <a:rPr lang="es-PE" sz="3600" dirty="0" err="1"/>
              <a:t>Efeso</a:t>
            </a:r>
            <a:r>
              <a:rPr lang="es-PE" sz="3600" dirty="0"/>
              <a:t>, Corinto (</a:t>
            </a:r>
            <a:r>
              <a:rPr lang="es-PE" sz="3600" dirty="0" err="1"/>
              <a:t>Cencrea</a:t>
            </a:r>
            <a:r>
              <a:rPr lang="es-PE" sz="3600" dirty="0"/>
              <a:t>), Roma, etc.</a:t>
            </a:r>
          </a:p>
          <a:p>
            <a:pPr marL="0" indent="0" algn="just">
              <a:buNone/>
            </a:pPr>
            <a:r>
              <a:rPr lang="es-ES" sz="3600" dirty="0"/>
              <a:t>Y</a:t>
            </a:r>
            <a:r>
              <a:rPr lang="es-PE" sz="3600" dirty="0"/>
              <a:t> el papel de las mujeres, como anfitrionas o benefactoras de estas iglesias domésticas, fue central para la expansión de la fe cristiana más allá del mundo judío del primer siglo.</a:t>
            </a:r>
          </a:p>
        </p:txBody>
      </p:sp>
    </p:spTree>
    <p:extLst>
      <p:ext uri="{BB962C8B-B14F-4D97-AF65-F5344CB8AC3E}">
        <p14:creationId xmlns:p14="http://schemas.microsoft.com/office/powerpoint/2010/main" val="1295713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F8A1080-67F7-4A7D-985D-0411CDE7325C}"/>
              </a:ext>
            </a:extLst>
          </p:cNvPr>
          <p:cNvSpPr>
            <a:spLocks noGrp="1"/>
          </p:cNvSpPr>
          <p:nvPr>
            <p:ph idx="1"/>
          </p:nvPr>
        </p:nvSpPr>
        <p:spPr>
          <a:xfrm>
            <a:off x="1371600" y="461913"/>
            <a:ext cx="10355344" cy="5882326"/>
          </a:xfrm>
        </p:spPr>
        <p:txBody>
          <a:bodyPr/>
          <a:lstStyle/>
          <a:p>
            <a:pPr marL="0" indent="0">
              <a:buNone/>
            </a:pPr>
            <a:endParaRPr lang="es-ES" sz="1000" dirty="0"/>
          </a:p>
          <a:p>
            <a:pPr marL="0" indent="0" algn="just">
              <a:buNone/>
            </a:pPr>
            <a:r>
              <a:rPr lang="es-ES" sz="3600" dirty="0"/>
              <a:t>¿Qué hacer entonces con toda esta información para no caer en interpretaciones que no calzan con lo que en el Texto Bíblico se afirma, pero que, sin embargo, orientan las decisiones en cuanto al papel de las mujeres en las iglesias?</a:t>
            </a:r>
          </a:p>
          <a:p>
            <a:pPr marL="0" indent="0" algn="just">
              <a:buNone/>
            </a:pPr>
            <a:r>
              <a:rPr lang="es-ES" sz="3600" dirty="0"/>
              <a:t>La tarea y el desafío permanente es leer el Texto Bíblico en su contexto y, además, comprender que somos personas que vivimos en contextos históricos distintos al mundo de los autores bíblicos.</a:t>
            </a:r>
            <a:endParaRPr lang="es-PE" sz="3600" dirty="0"/>
          </a:p>
        </p:txBody>
      </p:sp>
    </p:spTree>
    <p:extLst>
      <p:ext uri="{BB962C8B-B14F-4D97-AF65-F5344CB8AC3E}">
        <p14:creationId xmlns:p14="http://schemas.microsoft.com/office/powerpoint/2010/main" val="1060615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14CE9FD-0A48-4BE2-82C1-065EC444335A}"/>
              </a:ext>
            </a:extLst>
          </p:cNvPr>
          <p:cNvSpPr>
            <a:spLocks noGrp="1"/>
          </p:cNvSpPr>
          <p:nvPr>
            <p:ph idx="1"/>
          </p:nvPr>
        </p:nvSpPr>
        <p:spPr>
          <a:xfrm>
            <a:off x="1371599" y="405353"/>
            <a:ext cx="10364771" cy="6004874"/>
          </a:xfrm>
        </p:spPr>
        <p:txBody>
          <a:bodyPr/>
          <a:lstStyle/>
          <a:p>
            <a:pPr marL="0" indent="0">
              <a:buNone/>
            </a:pPr>
            <a:endParaRPr lang="es-BO" sz="1000" dirty="0"/>
          </a:p>
          <a:p>
            <a:pPr marL="0" indent="0" algn="just">
              <a:buNone/>
            </a:pPr>
            <a:r>
              <a:rPr lang="es-BO" sz="3400" dirty="0"/>
              <a:t>Textos que provocan discusiones apasionadas y dolorosas y que, en ocasiones, producen lamentables divisiones en las comunidades de discípulos, como 1 Co. 14:34-35 y 1 Ti. 2:11-15, además de los llamados códigos domésticos (Col. 3:18-19; Ef. 5:22-24, 33; 1 Ti. 2:9-3:15; 5:1-6; </a:t>
            </a:r>
            <a:r>
              <a:rPr lang="es-BO" sz="3400" dirty="0" err="1"/>
              <a:t>Tit</a:t>
            </a:r>
            <a:r>
              <a:rPr lang="es-BO" sz="3400" dirty="0"/>
              <a:t>. 2:1-10), no deberían leerse ni interpretarse de manera aislada de todo el testimonio bíblico acerca del valor, dignidad, vocación y misión de la mujer, como coheredera del reino de Vida.</a:t>
            </a:r>
            <a:endParaRPr lang="es-PE" sz="3400" dirty="0"/>
          </a:p>
        </p:txBody>
      </p:sp>
    </p:spTree>
    <p:extLst>
      <p:ext uri="{BB962C8B-B14F-4D97-AF65-F5344CB8AC3E}">
        <p14:creationId xmlns:p14="http://schemas.microsoft.com/office/powerpoint/2010/main" val="6805937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56227F7-5ABA-4BB1-9EE5-9F8BA73E6B98}"/>
              </a:ext>
            </a:extLst>
          </p:cNvPr>
          <p:cNvSpPr>
            <a:spLocks noGrp="1"/>
          </p:cNvSpPr>
          <p:nvPr>
            <p:ph idx="1"/>
          </p:nvPr>
        </p:nvSpPr>
        <p:spPr>
          <a:xfrm>
            <a:off x="1371600" y="424206"/>
            <a:ext cx="10374198" cy="5948314"/>
          </a:xfrm>
        </p:spPr>
        <p:txBody>
          <a:bodyPr/>
          <a:lstStyle/>
          <a:p>
            <a:pPr marL="0" indent="0">
              <a:buNone/>
            </a:pPr>
            <a:endParaRPr lang="es-BO" sz="1000" dirty="0"/>
          </a:p>
          <a:p>
            <a:pPr marL="0" indent="0" algn="just">
              <a:buNone/>
            </a:pPr>
            <a:r>
              <a:rPr lang="es-BO" sz="3200" dirty="0"/>
              <a:t>Habría que preguntarse, entonces, si el mandato de Génesis 1:28-30 y 2:15 («Tomó, pues, Jehová Dios al hombre, y lo puso en el huerto de Edén, para que lo labrara y lo guardase») fueron solo para los hombres. Y, si la denominada Gran Comisión de Mateo 28:18-20 y su eco en Mr. 16:15-15; </a:t>
            </a:r>
            <a:r>
              <a:rPr lang="es-BO" sz="3200" dirty="0" err="1"/>
              <a:t>Lc</a:t>
            </a:r>
            <a:r>
              <a:rPr lang="es-BO" sz="3200" dirty="0"/>
              <a:t>. 24:44-49, así como el Gran Mandamiento de Juan 20:21 («Como me envió el Padre, así también yo os envío», cf. 17:18) y el mandato de Hechos 1:8; fueron encargos solo para los hombres y no para las mujeres.</a:t>
            </a:r>
            <a:endParaRPr lang="es-PE" sz="3200" dirty="0"/>
          </a:p>
        </p:txBody>
      </p:sp>
    </p:spTree>
    <p:extLst>
      <p:ext uri="{BB962C8B-B14F-4D97-AF65-F5344CB8AC3E}">
        <p14:creationId xmlns:p14="http://schemas.microsoft.com/office/powerpoint/2010/main" val="1330404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20B96A3-F90B-4EF7-9147-3E81DB532EC0}"/>
              </a:ext>
            </a:extLst>
          </p:cNvPr>
          <p:cNvSpPr>
            <a:spLocks noGrp="1"/>
          </p:cNvSpPr>
          <p:nvPr>
            <p:ph idx="1"/>
          </p:nvPr>
        </p:nvSpPr>
        <p:spPr>
          <a:xfrm>
            <a:off x="1371600" y="405353"/>
            <a:ext cx="10421332" cy="5986020"/>
          </a:xfrm>
        </p:spPr>
        <p:txBody>
          <a:bodyPr/>
          <a:lstStyle/>
          <a:p>
            <a:pPr marL="0" indent="0">
              <a:buNone/>
            </a:pPr>
            <a:endParaRPr lang="es-BO" sz="1000" dirty="0"/>
          </a:p>
          <a:p>
            <a:pPr marL="0" indent="0" algn="just">
              <a:buNone/>
            </a:pPr>
            <a:r>
              <a:rPr lang="es-BO" sz="3400" dirty="0"/>
              <a:t>Lo mismo vale también, para cuando uno se pregunta, si el descenso del Espíritu Santo el día de Pentecostés, fue una experiencia válida solamente para los discípulos hombres (</a:t>
            </a:r>
            <a:r>
              <a:rPr lang="es-BO" sz="3400" dirty="0" err="1"/>
              <a:t>Hch</a:t>
            </a:r>
            <a:r>
              <a:rPr lang="es-BO" sz="3400" dirty="0"/>
              <a:t>. 2:1-1-47). O, si más bien, se trató de una experiencia que niveló e igualó las relaciones mujer-hombre en la comunidad de discípulos y empoderó a mujeres y hombres para que sean testigos-mártires de la buena noticia del reino de Dios en todas las fronteras sociales, políticas, culturales y religiosas de ayer, de hoy, y de siempre.</a:t>
            </a:r>
            <a:endParaRPr lang="es-PE" sz="3400" dirty="0"/>
          </a:p>
        </p:txBody>
      </p:sp>
    </p:spTree>
    <p:extLst>
      <p:ext uri="{BB962C8B-B14F-4D97-AF65-F5344CB8AC3E}">
        <p14:creationId xmlns:p14="http://schemas.microsoft.com/office/powerpoint/2010/main" val="240822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799F9D-490E-4913-AA2A-A9F06CFA86D3}"/>
              </a:ext>
            </a:extLst>
          </p:cNvPr>
          <p:cNvSpPr>
            <a:spLocks noGrp="1"/>
          </p:cNvSpPr>
          <p:nvPr>
            <p:ph idx="1"/>
          </p:nvPr>
        </p:nvSpPr>
        <p:spPr>
          <a:xfrm>
            <a:off x="1371600" y="414779"/>
            <a:ext cx="10374198" cy="5976594"/>
          </a:xfrm>
        </p:spPr>
        <p:txBody>
          <a:bodyPr/>
          <a:lstStyle/>
          <a:p>
            <a:pPr marL="0" indent="0">
              <a:buNone/>
            </a:pPr>
            <a:endParaRPr lang="es-BO" sz="1000" dirty="0"/>
          </a:p>
          <a:p>
            <a:pPr marL="0" indent="0">
              <a:buNone/>
            </a:pPr>
            <a:endParaRPr lang="es-BO" sz="1000" dirty="0"/>
          </a:p>
          <a:p>
            <a:pPr marL="0" indent="0" algn="just">
              <a:buNone/>
            </a:pPr>
            <a:r>
              <a:rPr lang="es-BO" sz="3400" dirty="0"/>
              <a:t>En Cristo desaparecen y quedan a un lado las diferencias raciales, culturales, sociales y de género. </a:t>
            </a:r>
          </a:p>
          <a:p>
            <a:pPr marL="0" indent="0" algn="just">
              <a:buNone/>
            </a:pPr>
            <a:r>
              <a:rPr lang="es-BO" sz="3400" dirty="0"/>
              <a:t>La vocación de todos, mujeres y hombres, es dar razón, en sus contextos particulares, de su identidad y misión como miembros de la comunidad del reino. </a:t>
            </a:r>
          </a:p>
          <a:p>
            <a:pPr marL="0" indent="0" algn="just">
              <a:buNone/>
            </a:pPr>
            <a:r>
              <a:rPr lang="es-BO" sz="3400" dirty="0"/>
              <a:t>Una comunidad que, en su naturaleza y misión, es contracultural y contracorriente, frente a los principios y forma de vida que imperan en la sociedad circundante.</a:t>
            </a:r>
            <a:endParaRPr lang="es-PE" sz="3400" dirty="0"/>
          </a:p>
        </p:txBody>
      </p:sp>
    </p:spTree>
    <p:extLst>
      <p:ext uri="{BB962C8B-B14F-4D97-AF65-F5344CB8AC3E}">
        <p14:creationId xmlns:p14="http://schemas.microsoft.com/office/powerpoint/2010/main" val="1679906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43C5776-DECD-4020-94F7-2EEDE9F840DA}"/>
              </a:ext>
            </a:extLst>
          </p:cNvPr>
          <p:cNvSpPr>
            <a:spLocks noGrp="1"/>
          </p:cNvSpPr>
          <p:nvPr>
            <p:ph idx="1"/>
          </p:nvPr>
        </p:nvSpPr>
        <p:spPr>
          <a:xfrm>
            <a:off x="1371600" y="395926"/>
            <a:ext cx="10345918" cy="6004874"/>
          </a:xfrm>
        </p:spPr>
        <p:txBody>
          <a:bodyPr/>
          <a:lstStyle/>
          <a:p>
            <a:pPr marL="0" indent="0">
              <a:buNone/>
            </a:pPr>
            <a:endParaRPr lang="es-PE" sz="1000" dirty="0"/>
          </a:p>
          <a:p>
            <a:pPr marL="0" indent="0" algn="just">
              <a:buNone/>
            </a:pPr>
            <a:r>
              <a:rPr lang="es-PE" sz="4000" dirty="0"/>
              <a:t>«Para enfocar correctamente nuestra postura sobre lo que pueden hacer o no hacer en público nuestras hermanas, hemos de partir de la </a:t>
            </a:r>
            <a:r>
              <a:rPr lang="es-PE" sz="4000" b="1" dirty="0"/>
              <a:t>actitud y enseñanza revolucionarias</a:t>
            </a:r>
            <a:r>
              <a:rPr lang="es-PE" sz="4000" dirty="0"/>
              <a:t> que nuestro Señor tuvo con ellas» (Pablo </a:t>
            </a:r>
            <a:r>
              <a:rPr lang="es-PE" sz="4000" dirty="0" err="1"/>
              <a:t>Wickham</a:t>
            </a:r>
            <a:r>
              <a:rPr lang="es-PE" sz="4000" dirty="0"/>
              <a:t>, </a:t>
            </a:r>
            <a:r>
              <a:rPr lang="es-PE" sz="4000" i="1" dirty="0"/>
              <a:t>El ministerio público de la mujer: La culminación de la liberación mesiánica</a:t>
            </a:r>
            <a:r>
              <a:rPr lang="es-PE" sz="4000" dirty="0"/>
              <a:t>, </a:t>
            </a:r>
            <a:r>
              <a:rPr lang="es-PE" sz="4000" dirty="0" err="1"/>
              <a:t>Cardeu</a:t>
            </a:r>
            <a:r>
              <a:rPr lang="es-PE" sz="4000" dirty="0"/>
              <a:t> (Barcelona): </a:t>
            </a:r>
            <a:r>
              <a:rPr lang="es-PE" sz="4000" dirty="0" err="1"/>
              <a:t>WoBeBo</a:t>
            </a:r>
            <a:r>
              <a:rPr lang="es-PE" sz="4000" dirty="0"/>
              <a:t>, 2023:17).</a:t>
            </a:r>
          </a:p>
        </p:txBody>
      </p:sp>
    </p:spTree>
    <p:extLst>
      <p:ext uri="{BB962C8B-B14F-4D97-AF65-F5344CB8AC3E}">
        <p14:creationId xmlns:p14="http://schemas.microsoft.com/office/powerpoint/2010/main" val="4002759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2AB3999-B489-48C5-A25B-1F1636E4F67F}"/>
              </a:ext>
            </a:extLst>
          </p:cNvPr>
          <p:cNvSpPr>
            <a:spLocks noGrp="1"/>
          </p:cNvSpPr>
          <p:nvPr>
            <p:ph idx="1"/>
          </p:nvPr>
        </p:nvSpPr>
        <p:spPr>
          <a:xfrm>
            <a:off x="1371600" y="386499"/>
            <a:ext cx="10355344" cy="6004874"/>
          </a:xfrm>
        </p:spPr>
        <p:txBody>
          <a:bodyPr/>
          <a:lstStyle/>
          <a:p>
            <a:pPr marL="0" indent="0">
              <a:buNone/>
            </a:pPr>
            <a:endParaRPr lang="es-ES" sz="1000" dirty="0"/>
          </a:p>
          <a:p>
            <a:pPr marL="0" indent="0">
              <a:buNone/>
            </a:pPr>
            <a:endParaRPr lang="es-ES" sz="1000" dirty="0"/>
          </a:p>
          <a:p>
            <a:pPr marL="0" indent="0" algn="just">
              <a:buNone/>
            </a:pPr>
            <a:r>
              <a:rPr lang="es-ES" sz="4000" dirty="0"/>
              <a:t>Sin embargo, a esta discípula galilea de Jesús, no solo se le invisibilizó, sino, además, se le trató como desperdicio social y como un personaje periférico en el cristianismo. </a:t>
            </a:r>
          </a:p>
          <a:p>
            <a:pPr marL="0" indent="0" algn="just">
              <a:buNone/>
            </a:pPr>
            <a:r>
              <a:rPr lang="es-ES" sz="4000" dirty="0"/>
              <a:t>Pero la verdad fue otra. Ella fue </a:t>
            </a:r>
            <a:r>
              <a:rPr lang="es-ES" sz="4000" i="1" dirty="0"/>
              <a:t>la apóstol de la resurrección </a:t>
            </a:r>
            <a:r>
              <a:rPr lang="es-ES" sz="4000" dirty="0"/>
              <a:t>y una figura prominente en los inicios del cristianismo.</a:t>
            </a:r>
          </a:p>
          <a:p>
            <a:endParaRPr lang="es-PE" dirty="0"/>
          </a:p>
        </p:txBody>
      </p:sp>
    </p:spTree>
    <p:extLst>
      <p:ext uri="{BB962C8B-B14F-4D97-AF65-F5344CB8AC3E}">
        <p14:creationId xmlns:p14="http://schemas.microsoft.com/office/powerpoint/2010/main" val="2302261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7F763BF-27D7-4896-8E84-5E5DFD2BC62D}"/>
              </a:ext>
            </a:extLst>
          </p:cNvPr>
          <p:cNvSpPr>
            <a:spLocks noGrp="1"/>
          </p:cNvSpPr>
          <p:nvPr>
            <p:ph idx="1"/>
          </p:nvPr>
        </p:nvSpPr>
        <p:spPr>
          <a:xfrm>
            <a:off x="1371600" y="395926"/>
            <a:ext cx="10421332" cy="5957740"/>
          </a:xfrm>
        </p:spPr>
        <p:txBody>
          <a:bodyPr>
            <a:noAutofit/>
          </a:bodyPr>
          <a:lstStyle/>
          <a:p>
            <a:pPr marL="0" indent="0" algn="just">
              <a:buNone/>
            </a:pPr>
            <a:endParaRPr lang="es-PE" sz="3600" dirty="0"/>
          </a:p>
          <a:p>
            <a:pPr marL="0" indent="0" algn="just">
              <a:buNone/>
            </a:pPr>
            <a:r>
              <a:rPr lang="es-PE" sz="3600" dirty="0"/>
              <a:t>«Si, al contrario de las prácticas restrictivas que imponían los representantes judíos, Jesús las aceptó en pie de igualdad con los varones como </a:t>
            </a:r>
            <a:r>
              <a:rPr lang="es-PE" sz="3600" b="1" dirty="0"/>
              <a:t>discípulos, testigos y mensajeros</a:t>
            </a:r>
            <a:r>
              <a:rPr lang="es-PE" sz="3600" dirty="0"/>
              <a:t> con pleno derecho (cambio revolucionario que fue confirmado por el Espíritu Santo en Pentecostés y seguido por los apóstoles), ¿quiénes somos nosotros para negarlas este derecho?» (</a:t>
            </a:r>
            <a:r>
              <a:rPr lang="es-PE" sz="3600" dirty="0" err="1"/>
              <a:t>Wickham</a:t>
            </a:r>
            <a:r>
              <a:rPr lang="es-PE" sz="3600" dirty="0"/>
              <a:t> 2023:17). </a:t>
            </a:r>
          </a:p>
        </p:txBody>
      </p:sp>
    </p:spTree>
    <p:extLst>
      <p:ext uri="{BB962C8B-B14F-4D97-AF65-F5344CB8AC3E}">
        <p14:creationId xmlns:p14="http://schemas.microsoft.com/office/powerpoint/2010/main" val="1552872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F6C45C7-708B-400F-8489-EFB0CE74A5E2}"/>
              </a:ext>
            </a:extLst>
          </p:cNvPr>
          <p:cNvSpPr>
            <a:spLocks noGrp="1"/>
          </p:cNvSpPr>
          <p:nvPr>
            <p:ph idx="1"/>
          </p:nvPr>
        </p:nvSpPr>
        <p:spPr>
          <a:xfrm>
            <a:off x="1371600" y="386499"/>
            <a:ext cx="10374198" cy="5957740"/>
          </a:xfrm>
        </p:spPr>
        <p:txBody>
          <a:bodyPr/>
          <a:lstStyle/>
          <a:p>
            <a:pPr marL="0" indent="0">
              <a:buNone/>
            </a:pPr>
            <a:endParaRPr lang="es-PE" sz="1000" dirty="0"/>
          </a:p>
          <a:p>
            <a:pPr marL="0" indent="0" algn="just">
              <a:buNone/>
            </a:pPr>
            <a:r>
              <a:rPr lang="es-PE" sz="3600" dirty="0"/>
              <a:t>« …es un tema de hermenéutica bíblica fundamental. A la luz de una mirada objetiva a la Palabra de Dios, tomando en cuenta toda la Escritura, la interpretación cae por su propio peso. No hay realmente una fuerza hermenéutica suficientemente fuerte, ni mucho menos, para apoyar la posición tradicional [la subordinación de la mujer]» (</a:t>
            </a:r>
            <a:r>
              <a:rPr lang="es-PE" sz="3600" dirty="0" err="1"/>
              <a:t>Wickham</a:t>
            </a:r>
            <a:r>
              <a:rPr lang="es-PE" sz="3600" dirty="0"/>
              <a:t> 2023:23).</a:t>
            </a:r>
          </a:p>
          <a:p>
            <a:endParaRPr lang="es-PE" dirty="0"/>
          </a:p>
        </p:txBody>
      </p:sp>
    </p:spTree>
    <p:extLst>
      <p:ext uri="{BB962C8B-B14F-4D97-AF65-F5344CB8AC3E}">
        <p14:creationId xmlns:p14="http://schemas.microsoft.com/office/powerpoint/2010/main" val="413354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32E28B7-C55D-46A0-B836-E33AA7DE2335}"/>
              </a:ext>
            </a:extLst>
          </p:cNvPr>
          <p:cNvSpPr>
            <a:spLocks noGrp="1"/>
          </p:cNvSpPr>
          <p:nvPr>
            <p:ph idx="1"/>
          </p:nvPr>
        </p:nvSpPr>
        <p:spPr>
          <a:xfrm>
            <a:off x="1371599" y="443060"/>
            <a:ext cx="10317637" cy="5910606"/>
          </a:xfrm>
        </p:spPr>
        <p:txBody>
          <a:bodyPr>
            <a:normAutofit/>
          </a:bodyPr>
          <a:lstStyle/>
          <a:p>
            <a:pPr marL="0" indent="0">
              <a:buNone/>
            </a:pPr>
            <a:endParaRPr lang="es-ES" sz="1000" dirty="0"/>
          </a:p>
          <a:p>
            <a:pPr marL="0" indent="0" algn="just">
              <a:buNone/>
            </a:pPr>
            <a:r>
              <a:rPr lang="es-PE" sz="3100" dirty="0"/>
              <a:t>«</a:t>
            </a:r>
            <a:r>
              <a:rPr lang="es-ES" sz="3100" dirty="0"/>
              <a:t>Sólo hay una pregunta central y decisiva en este tema conflictivo: ¿Es la mujer plenamente humana? Todas las demás preguntas y cuestiones son periféricas a esta pregunta… Si la respuesta es sí, entonces di un claro sí; no sí, pero... Sí, pero... no es un sí. Está más cerca de tal vez, o todavía no, o incluso, no porque sí, pero… siempre conlleva restricciones y prohibiciones que niegan intrínsecamente [la plena humanidad de la mujer]… ahora</a:t>
            </a:r>
            <a:r>
              <a:rPr lang="es-PE" sz="3100" dirty="0"/>
              <a:t>»</a:t>
            </a:r>
            <a:r>
              <a:rPr lang="es-ES" sz="3100" dirty="0"/>
              <a:t> (Patricia </a:t>
            </a:r>
            <a:r>
              <a:rPr lang="es-ES" sz="3100" dirty="0" err="1"/>
              <a:t>Gundry</a:t>
            </a:r>
            <a:r>
              <a:rPr lang="es-ES" sz="3100" dirty="0"/>
              <a:t>, </a:t>
            </a:r>
            <a:r>
              <a:rPr lang="es-PE" sz="3100" dirty="0"/>
              <a:t>«</a:t>
            </a:r>
            <a:r>
              <a:rPr lang="es-PE" sz="3100" dirty="0" err="1"/>
              <a:t>Why</a:t>
            </a:r>
            <a:r>
              <a:rPr lang="es-PE" sz="3100" dirty="0"/>
              <a:t> </a:t>
            </a:r>
            <a:r>
              <a:rPr lang="es-PE" sz="3100" dirty="0" err="1"/>
              <a:t>We´re</a:t>
            </a:r>
            <a:r>
              <a:rPr lang="es-PE" sz="3100" dirty="0"/>
              <a:t> </a:t>
            </a:r>
            <a:r>
              <a:rPr lang="es-PE" sz="3100" dirty="0" err="1"/>
              <a:t>here</a:t>
            </a:r>
            <a:r>
              <a:rPr lang="es-PE" sz="3100" dirty="0"/>
              <a:t>» en </a:t>
            </a:r>
            <a:r>
              <a:rPr lang="es-PE" sz="3100" i="1" dirty="0" err="1"/>
              <a:t>Women</a:t>
            </a:r>
            <a:r>
              <a:rPr lang="es-PE" sz="3100" i="1" dirty="0"/>
              <a:t>, </a:t>
            </a:r>
            <a:r>
              <a:rPr lang="es-PE" sz="3100" i="1" dirty="0" err="1"/>
              <a:t>Authority</a:t>
            </a:r>
            <a:r>
              <a:rPr lang="es-PE" sz="3100" i="1" dirty="0"/>
              <a:t> &amp; </a:t>
            </a:r>
            <a:r>
              <a:rPr lang="es-PE" sz="3100" i="1" dirty="0" err="1"/>
              <a:t>the</a:t>
            </a:r>
            <a:r>
              <a:rPr lang="es-PE" sz="3100" i="1" dirty="0"/>
              <a:t> </a:t>
            </a:r>
            <a:r>
              <a:rPr lang="es-PE" sz="3100" i="1" dirty="0" err="1"/>
              <a:t>Bible</a:t>
            </a:r>
            <a:r>
              <a:rPr lang="es-PE" sz="3100" dirty="0"/>
              <a:t>, </a:t>
            </a:r>
            <a:r>
              <a:rPr lang="es-PE" sz="3100" dirty="0" err="1"/>
              <a:t>Alvera</a:t>
            </a:r>
            <a:r>
              <a:rPr lang="es-PE" sz="3100" dirty="0"/>
              <a:t> </a:t>
            </a:r>
            <a:r>
              <a:rPr lang="es-PE" sz="3100" dirty="0" err="1"/>
              <a:t>Mickelsen</a:t>
            </a:r>
            <a:r>
              <a:rPr lang="es-PE" sz="3100" dirty="0"/>
              <a:t> Ed. </a:t>
            </a:r>
            <a:r>
              <a:rPr lang="es-PE" sz="3100" dirty="0" err="1"/>
              <a:t>Downers</a:t>
            </a:r>
            <a:r>
              <a:rPr lang="es-PE" sz="3100" dirty="0"/>
              <a:t> Grove: </a:t>
            </a:r>
            <a:r>
              <a:rPr lang="es-PE" sz="3100" dirty="0" err="1"/>
              <a:t>InterVarsity</a:t>
            </a:r>
            <a:r>
              <a:rPr lang="es-PE" sz="3100" dirty="0"/>
              <a:t> </a:t>
            </a:r>
            <a:r>
              <a:rPr lang="es-PE" sz="3100" dirty="0" err="1"/>
              <a:t>Press</a:t>
            </a:r>
            <a:r>
              <a:rPr lang="es-PE" sz="3100" dirty="0"/>
              <a:t>,</a:t>
            </a:r>
            <a:r>
              <a:rPr lang="es-ES" sz="3100" dirty="0"/>
              <a:t> 1986:20).</a:t>
            </a:r>
            <a:endParaRPr lang="es-PE" sz="3100" dirty="0"/>
          </a:p>
          <a:p>
            <a:endParaRPr lang="es-PE" dirty="0"/>
          </a:p>
        </p:txBody>
      </p:sp>
    </p:spTree>
    <p:extLst>
      <p:ext uri="{BB962C8B-B14F-4D97-AF65-F5344CB8AC3E}">
        <p14:creationId xmlns:p14="http://schemas.microsoft.com/office/powerpoint/2010/main" val="4093608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0B984FA-57D5-4292-9A2A-2F1B95D206F1}"/>
              </a:ext>
            </a:extLst>
          </p:cNvPr>
          <p:cNvSpPr>
            <a:spLocks noGrp="1"/>
          </p:cNvSpPr>
          <p:nvPr>
            <p:ph idx="1"/>
          </p:nvPr>
        </p:nvSpPr>
        <p:spPr>
          <a:xfrm>
            <a:off x="1371600" y="377072"/>
            <a:ext cx="10345918" cy="6004874"/>
          </a:xfrm>
        </p:spPr>
        <p:txBody>
          <a:bodyPr/>
          <a:lstStyle/>
          <a:p>
            <a:pPr marL="0" indent="0">
              <a:buNone/>
            </a:pPr>
            <a:endParaRPr lang="es-PE" sz="1000" dirty="0"/>
          </a:p>
          <a:p>
            <a:pPr marL="0" indent="0" algn="just">
              <a:buNone/>
            </a:pPr>
            <a:r>
              <a:rPr lang="es-PE" sz="3400" dirty="0"/>
              <a:t>«</a:t>
            </a:r>
            <a:r>
              <a:rPr lang="es-ES" sz="3400" dirty="0"/>
              <a:t>Entonces, si puedes decir que sí, que las mujeres son criaturas plenamente humanas, tan plenamente humanas como los hombres, entonces ocúpate en abordar las cuestiones periféricas con esa verdad central en la mente… Si las mujeres son plenamente humanas, entonces ayudemos a distinguir entre inspiración e interpretación; entre instrucción cultural y temporal, y principio divino y eterno; entre lo doctrinal y lo práctico; entre el entonces y el ahora</a:t>
            </a:r>
            <a:r>
              <a:rPr lang="es-PE" sz="3400" dirty="0"/>
              <a:t>»</a:t>
            </a:r>
            <a:r>
              <a:rPr lang="es-ES" sz="3400" dirty="0"/>
              <a:t> (</a:t>
            </a:r>
            <a:r>
              <a:rPr lang="es-ES" sz="3400" dirty="0" err="1"/>
              <a:t>Gundry</a:t>
            </a:r>
            <a:r>
              <a:rPr lang="es-ES" sz="3400" dirty="0"/>
              <a:t> 1986:20-21).</a:t>
            </a:r>
            <a:endParaRPr lang="es-PE" sz="3400" dirty="0"/>
          </a:p>
          <a:p>
            <a:endParaRPr lang="es-PE" dirty="0"/>
          </a:p>
        </p:txBody>
      </p:sp>
    </p:spTree>
    <p:extLst>
      <p:ext uri="{BB962C8B-B14F-4D97-AF65-F5344CB8AC3E}">
        <p14:creationId xmlns:p14="http://schemas.microsoft.com/office/powerpoint/2010/main" val="894147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226C36F-9857-40DF-9C68-64EBD5F14265}"/>
              </a:ext>
            </a:extLst>
          </p:cNvPr>
          <p:cNvSpPr>
            <a:spLocks noGrp="1"/>
          </p:cNvSpPr>
          <p:nvPr>
            <p:ph idx="1"/>
          </p:nvPr>
        </p:nvSpPr>
        <p:spPr>
          <a:xfrm>
            <a:off x="1371600" y="424206"/>
            <a:ext cx="10355344" cy="5995448"/>
          </a:xfrm>
        </p:spPr>
        <p:txBody>
          <a:bodyPr>
            <a:normAutofit/>
          </a:bodyPr>
          <a:lstStyle/>
          <a:p>
            <a:pPr marL="0" indent="0">
              <a:buNone/>
            </a:pPr>
            <a:endParaRPr lang="es-PE" sz="1000" dirty="0"/>
          </a:p>
          <a:p>
            <a:pPr marL="0" indent="0" algn="just">
              <a:buNone/>
            </a:pPr>
            <a:r>
              <a:rPr lang="es-PE" sz="3000" dirty="0"/>
              <a:t>«</a:t>
            </a:r>
            <a:r>
              <a:rPr lang="es-ES" sz="3000" dirty="0"/>
              <a:t>Si puedes afirmar la plena humanidad y, por tanto, la plena redención de las mujeres, si puedes ofrecerles la mano derecha de la comunión y aceptarlas como hijas iguales de Dios con iguales derechos de herencia, debes correr el riesgo de que los tradicionalistas te "descarten". Pero, sea cual sea el riesgo, tus hermanas que yacen ahí, sufriendo, sí importan y, si te detienes, descubrirás que su dolor es tu dolor, porque todo el cuerpo está sufriendo hasta que este difícil problema se resuelva...</a:t>
            </a:r>
            <a:r>
              <a:rPr lang="es-PE" sz="3000" dirty="0"/>
              <a:t>»</a:t>
            </a:r>
            <a:r>
              <a:rPr lang="es-ES" sz="3000" dirty="0"/>
              <a:t> (Gretchen </a:t>
            </a:r>
            <a:r>
              <a:rPr lang="es-ES" sz="3000" dirty="0" err="1"/>
              <a:t>Gaebelein</a:t>
            </a:r>
            <a:r>
              <a:rPr lang="es-ES" sz="3000" dirty="0"/>
              <a:t> </a:t>
            </a:r>
            <a:r>
              <a:rPr lang="es-PE" sz="3000" dirty="0"/>
              <a:t>«Response» en </a:t>
            </a:r>
            <a:r>
              <a:rPr lang="es-PE" sz="3000" i="1" dirty="0" err="1"/>
              <a:t>Women</a:t>
            </a:r>
            <a:r>
              <a:rPr lang="es-PE" sz="3000" i="1" dirty="0"/>
              <a:t>, </a:t>
            </a:r>
            <a:r>
              <a:rPr lang="es-PE" sz="3000" i="1" dirty="0" err="1"/>
              <a:t>Authority</a:t>
            </a:r>
            <a:r>
              <a:rPr lang="es-PE" sz="3000" i="1" dirty="0"/>
              <a:t> &amp; </a:t>
            </a:r>
            <a:r>
              <a:rPr lang="es-PE" sz="3000" i="1" dirty="0" err="1"/>
              <a:t>the</a:t>
            </a:r>
            <a:r>
              <a:rPr lang="es-PE" sz="3000" i="1" dirty="0"/>
              <a:t> </a:t>
            </a:r>
            <a:r>
              <a:rPr lang="es-PE" sz="3000" i="1" dirty="0" err="1"/>
              <a:t>Bible</a:t>
            </a:r>
            <a:r>
              <a:rPr lang="es-PE" sz="3000" dirty="0"/>
              <a:t>, </a:t>
            </a:r>
            <a:r>
              <a:rPr lang="es-PE" sz="3000" dirty="0" err="1"/>
              <a:t>Alvera</a:t>
            </a:r>
            <a:r>
              <a:rPr lang="es-PE" sz="3000" dirty="0"/>
              <a:t> </a:t>
            </a:r>
            <a:r>
              <a:rPr lang="es-PE" sz="3000" dirty="0" err="1"/>
              <a:t>Mickelsen</a:t>
            </a:r>
            <a:r>
              <a:rPr lang="es-PE" sz="3000" dirty="0"/>
              <a:t> Ed.,  </a:t>
            </a:r>
            <a:r>
              <a:rPr lang="es-PE" sz="3000" dirty="0" err="1"/>
              <a:t>Downers</a:t>
            </a:r>
            <a:r>
              <a:rPr lang="es-PE" sz="3000" dirty="0"/>
              <a:t> Grove: </a:t>
            </a:r>
            <a:r>
              <a:rPr lang="es-PE" sz="3000" dirty="0" err="1"/>
              <a:t>InterVarsity</a:t>
            </a:r>
            <a:r>
              <a:rPr lang="es-PE" sz="3000" dirty="0"/>
              <a:t> </a:t>
            </a:r>
            <a:r>
              <a:rPr lang="es-PE" sz="3000" dirty="0" err="1"/>
              <a:t>Press</a:t>
            </a:r>
            <a:r>
              <a:rPr lang="es-PE" sz="3000" dirty="0"/>
              <a:t>, </a:t>
            </a:r>
            <a:r>
              <a:rPr lang="es-ES" sz="3000" dirty="0"/>
              <a:t>1986:27)</a:t>
            </a:r>
            <a:r>
              <a:rPr lang="es-PE" sz="3000" dirty="0"/>
              <a:t>.</a:t>
            </a:r>
          </a:p>
          <a:p>
            <a:endParaRPr lang="es-PE" dirty="0"/>
          </a:p>
        </p:txBody>
      </p:sp>
    </p:spTree>
    <p:extLst>
      <p:ext uri="{BB962C8B-B14F-4D97-AF65-F5344CB8AC3E}">
        <p14:creationId xmlns:p14="http://schemas.microsoft.com/office/powerpoint/2010/main" val="32333898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D93E6C8-33A3-4043-ADC1-50C8EE2957FF}"/>
              </a:ext>
            </a:extLst>
          </p:cNvPr>
          <p:cNvSpPr>
            <a:spLocks noGrp="1"/>
          </p:cNvSpPr>
          <p:nvPr>
            <p:ph idx="1"/>
          </p:nvPr>
        </p:nvSpPr>
        <p:spPr>
          <a:xfrm>
            <a:off x="1371600" y="452487"/>
            <a:ext cx="10345918" cy="5920033"/>
          </a:xfrm>
        </p:spPr>
        <p:txBody>
          <a:bodyPr/>
          <a:lstStyle/>
          <a:p>
            <a:pPr marL="0" indent="0">
              <a:buNone/>
            </a:pPr>
            <a:endParaRPr lang="es-PE" sz="1000" dirty="0"/>
          </a:p>
          <a:p>
            <a:pPr marL="0" indent="0" algn="just">
              <a:buNone/>
            </a:pPr>
            <a:r>
              <a:rPr lang="es-PE" sz="3700" dirty="0"/>
              <a:t>«</a:t>
            </a:r>
            <a:r>
              <a:rPr lang="es-ES" sz="3700" dirty="0"/>
              <a:t>Si puedes afirmar que al interior del cuerpo de Cristo la posición y el estatus espiritual, de hombres y mujeres es igual, por favor ayúdanos a detener este juego de roles. Hermanos cristianos, que las mujeres, que son hueso de vuestros huesos y carne de vuestra carne, sean bienvenidas para ocupar su lugar como compañeras iguales...</a:t>
            </a:r>
            <a:r>
              <a:rPr lang="es-PE" sz="3700" dirty="0"/>
              <a:t>»</a:t>
            </a:r>
            <a:r>
              <a:rPr lang="es-ES" sz="3700" dirty="0"/>
              <a:t> (</a:t>
            </a:r>
            <a:r>
              <a:rPr lang="es-ES" sz="3700" dirty="0" err="1"/>
              <a:t>Gaebelein</a:t>
            </a:r>
            <a:r>
              <a:rPr lang="es-ES" sz="3700" dirty="0"/>
              <a:t> 1986:27)</a:t>
            </a:r>
            <a:r>
              <a:rPr lang="es-PE" sz="3700" dirty="0"/>
              <a:t>.</a:t>
            </a:r>
          </a:p>
          <a:p>
            <a:pPr marL="0" indent="0" algn="just">
              <a:buNone/>
            </a:pPr>
            <a:endParaRPr lang="es-PE" sz="3800" dirty="0"/>
          </a:p>
        </p:txBody>
      </p:sp>
    </p:spTree>
    <p:extLst>
      <p:ext uri="{BB962C8B-B14F-4D97-AF65-F5344CB8AC3E}">
        <p14:creationId xmlns:p14="http://schemas.microsoft.com/office/powerpoint/2010/main" val="1100631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1894925-86CC-4B7D-B2E9-11B3E22F7901}"/>
              </a:ext>
            </a:extLst>
          </p:cNvPr>
          <p:cNvSpPr>
            <a:spLocks noGrp="1"/>
          </p:cNvSpPr>
          <p:nvPr>
            <p:ph idx="1"/>
          </p:nvPr>
        </p:nvSpPr>
        <p:spPr>
          <a:xfrm>
            <a:off x="1371600" y="424205"/>
            <a:ext cx="10355344" cy="5891753"/>
          </a:xfrm>
        </p:spPr>
        <p:txBody>
          <a:bodyPr/>
          <a:lstStyle/>
          <a:p>
            <a:pPr marL="0" indent="0">
              <a:buNone/>
            </a:pPr>
            <a:endParaRPr lang="es-ES" sz="1000" dirty="0"/>
          </a:p>
          <a:p>
            <a:pPr marL="0" indent="0">
              <a:buNone/>
            </a:pPr>
            <a:endParaRPr lang="es-PE" sz="1000" dirty="0"/>
          </a:p>
          <a:p>
            <a:pPr marL="0" indent="0" algn="just">
              <a:buNone/>
            </a:pPr>
            <a:r>
              <a:rPr lang="es-PE" sz="3800" dirty="0"/>
              <a:t>«</a:t>
            </a:r>
            <a:r>
              <a:rPr lang="es-ES" sz="3800" dirty="0"/>
              <a:t>Si os regocijáis con nosotros de que el Salvador resucitado puede redimir y redime a las hermanas tan equitativamente y tan plenamente como [a los hombres], entonces </a:t>
            </a:r>
            <a:r>
              <a:rPr lang="es-ES_tradnl" sz="3800" dirty="0"/>
              <a:t>–</a:t>
            </a:r>
            <a:r>
              <a:rPr lang="es-ES" sz="3800" dirty="0"/>
              <a:t>por amor de Dios</a:t>
            </a:r>
            <a:r>
              <a:rPr lang="es-ES_tradnl" sz="3800" dirty="0"/>
              <a:t>–</a:t>
            </a:r>
            <a:r>
              <a:rPr lang="es-ES" sz="3800" dirty="0"/>
              <a:t> no esquives este problema nunca más</a:t>
            </a:r>
            <a:r>
              <a:rPr lang="es-PE" sz="3800" dirty="0"/>
              <a:t>»</a:t>
            </a:r>
            <a:r>
              <a:rPr lang="es-ES" sz="3800" dirty="0"/>
              <a:t> (</a:t>
            </a:r>
            <a:r>
              <a:rPr lang="es-ES" sz="3800" dirty="0" err="1"/>
              <a:t>Gaebelein</a:t>
            </a:r>
            <a:r>
              <a:rPr lang="es-ES" sz="3800" dirty="0"/>
              <a:t> 1986:27)</a:t>
            </a:r>
            <a:r>
              <a:rPr lang="es-PE" sz="3800" dirty="0"/>
              <a:t>.</a:t>
            </a:r>
          </a:p>
          <a:p>
            <a:endParaRPr lang="es-PE" dirty="0"/>
          </a:p>
        </p:txBody>
      </p:sp>
    </p:spTree>
    <p:extLst>
      <p:ext uri="{BB962C8B-B14F-4D97-AF65-F5344CB8AC3E}">
        <p14:creationId xmlns:p14="http://schemas.microsoft.com/office/powerpoint/2010/main" val="39312241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WOMEN WELCOMED IN MINISTRY WITH JESUS! | Daily Manna with Your Mug">
            <a:extLst>
              <a:ext uri="{FF2B5EF4-FFF2-40B4-BE49-F238E27FC236}">
                <a16:creationId xmlns:a16="http://schemas.microsoft.com/office/drawing/2014/main" id="{99339AFF-CBF8-4728-BD13-A1AFBC71122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471712"/>
            <a:ext cx="10412413" cy="5862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4133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97109CB-ACAF-4A6F-BD5E-1A53882D5F4A}"/>
              </a:ext>
            </a:extLst>
          </p:cNvPr>
          <p:cNvSpPr>
            <a:spLocks noGrp="1"/>
          </p:cNvSpPr>
          <p:nvPr>
            <p:ph idx="1"/>
          </p:nvPr>
        </p:nvSpPr>
        <p:spPr>
          <a:xfrm>
            <a:off x="1447013" y="509046"/>
            <a:ext cx="10364771" cy="5891753"/>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4000" dirty="0"/>
              <a:t>Las mujeres cristianas de ayer, no son distintas a las mujeres cristianas de hoy, especialmente en sus experiencias de marginación, exclusión y estigmatización en el seno de las iglesias a las que pertenecen.</a:t>
            </a:r>
          </a:p>
        </p:txBody>
      </p:sp>
    </p:spTree>
    <p:extLst>
      <p:ext uri="{BB962C8B-B14F-4D97-AF65-F5344CB8AC3E}">
        <p14:creationId xmlns:p14="http://schemas.microsoft.com/office/powerpoint/2010/main" val="2749751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FACC8A8-CF70-48DF-B960-26556516CB0B}"/>
              </a:ext>
            </a:extLst>
          </p:cNvPr>
          <p:cNvSpPr>
            <a:spLocks noGrp="1"/>
          </p:cNvSpPr>
          <p:nvPr>
            <p:ph idx="1"/>
          </p:nvPr>
        </p:nvSpPr>
        <p:spPr>
          <a:xfrm>
            <a:off x="1371599" y="414779"/>
            <a:ext cx="10364771" cy="5957741"/>
          </a:xfrm>
        </p:spPr>
        <p:txBody>
          <a:bodyPr/>
          <a:lstStyle/>
          <a:p>
            <a:pPr marL="0" indent="0">
              <a:buNone/>
            </a:pPr>
            <a:endParaRPr lang="es-ES" sz="1000" dirty="0"/>
          </a:p>
          <a:p>
            <a:pPr marL="0" indent="0" algn="just">
              <a:buNone/>
            </a:pPr>
            <a:r>
              <a:rPr lang="es-ES" sz="3800" dirty="0"/>
              <a:t>Es cierto que no todas las iglesias cristianas le niegan a las mujeres el mismo papel y la misma responsabilidad que a los hombres. </a:t>
            </a:r>
          </a:p>
          <a:p>
            <a:pPr marL="0" indent="0" algn="just">
              <a:buNone/>
            </a:pPr>
            <a:r>
              <a:rPr lang="es-ES" sz="3800" dirty="0"/>
              <a:t>Pero tampoco se exagera si se afirma que, incluso en iglesias más abiertas a la participación visible de la mujer en posiciones de liderazgo, existen tensiones debido al machismo imperante.</a:t>
            </a:r>
            <a:endParaRPr lang="es-PE" sz="3800" dirty="0"/>
          </a:p>
        </p:txBody>
      </p:sp>
    </p:spTree>
    <p:extLst>
      <p:ext uri="{BB962C8B-B14F-4D97-AF65-F5344CB8AC3E}">
        <p14:creationId xmlns:p14="http://schemas.microsoft.com/office/powerpoint/2010/main" val="2909318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D457C35-A298-4177-B901-BA3C5FE16F5A}"/>
              </a:ext>
            </a:extLst>
          </p:cNvPr>
          <p:cNvSpPr>
            <a:spLocks noGrp="1"/>
          </p:cNvSpPr>
          <p:nvPr>
            <p:ph idx="1"/>
          </p:nvPr>
        </p:nvSpPr>
        <p:spPr>
          <a:xfrm>
            <a:off x="1371600" y="405353"/>
            <a:ext cx="10355344" cy="6004874"/>
          </a:xfrm>
        </p:spPr>
        <p:txBody>
          <a:bodyPr/>
          <a:lstStyle/>
          <a:p>
            <a:pPr marL="0" indent="0">
              <a:buNone/>
            </a:pPr>
            <a:endParaRPr lang="es-ES" sz="1000" dirty="0"/>
          </a:p>
          <a:p>
            <a:pPr marL="0" indent="0" algn="just">
              <a:buNone/>
            </a:pPr>
            <a:r>
              <a:rPr lang="es-ES" sz="3800" dirty="0"/>
              <a:t>Insistiré</a:t>
            </a:r>
            <a:r>
              <a:rPr lang="es-PE" sz="3800" dirty="0"/>
              <a:t> en resaltar la figura de esta discípula galilea de Jesús, María Magdalena, porque en su caso, la exigencia es doble. </a:t>
            </a:r>
          </a:p>
          <a:p>
            <a:pPr marL="0" indent="0" algn="just">
              <a:buNone/>
            </a:pPr>
            <a:r>
              <a:rPr lang="es-PE" sz="3800" dirty="0"/>
              <a:t>De un lado, examinar con cuidado y sin prejuicios la información que los Evangelios proporcionan acerca de ella. Y, de otro lado, conocer la información histórica sobre su persona que, paso a paso, se va recuperando.</a:t>
            </a:r>
          </a:p>
        </p:txBody>
      </p:sp>
    </p:spTree>
    <p:extLst>
      <p:ext uri="{BB962C8B-B14F-4D97-AF65-F5344CB8AC3E}">
        <p14:creationId xmlns:p14="http://schemas.microsoft.com/office/powerpoint/2010/main" val="35752622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823159-68C4-4F97-9BD1-14D975394D3C}"/>
              </a:ext>
            </a:extLst>
          </p:cNvPr>
          <p:cNvSpPr>
            <a:spLocks noGrp="1"/>
          </p:cNvSpPr>
          <p:nvPr>
            <p:ph idx="1"/>
          </p:nvPr>
        </p:nvSpPr>
        <p:spPr>
          <a:xfrm>
            <a:off x="1371600" y="377072"/>
            <a:ext cx="10421332" cy="6070862"/>
          </a:xfrm>
        </p:spPr>
        <p:txBody>
          <a:bodyPr/>
          <a:lstStyle/>
          <a:p>
            <a:pPr marL="0" indent="0">
              <a:buNone/>
            </a:pPr>
            <a:endParaRPr lang="es-ES" sz="1000" dirty="0"/>
          </a:p>
          <a:p>
            <a:pPr marL="0" indent="0" algn="just">
              <a:buNone/>
            </a:pPr>
            <a:r>
              <a:rPr lang="es-ES" sz="4000" dirty="0"/>
              <a:t>T</a:t>
            </a:r>
            <a:r>
              <a:rPr lang="es-PE" sz="4000" dirty="0"/>
              <a:t>al vez, un ejemplo del N.T., pueda ayudar a resignificar el papel de la mujer en la iglesia. Dorcas o Tabita es un caso ejemplar (</a:t>
            </a:r>
            <a:r>
              <a:rPr lang="es-PE" sz="4000" dirty="0" err="1"/>
              <a:t>Hch</a:t>
            </a:r>
            <a:r>
              <a:rPr lang="es-PE" sz="4000" dirty="0"/>
              <a:t>. 9:36-43), porque en su experiencia de vida cristiana germina lo que actualmente se conoce como Misión Integral y que no siempre está presente en el día a día de las iglesias en su relación con el otro, con los otros.</a:t>
            </a:r>
          </a:p>
        </p:txBody>
      </p:sp>
    </p:spTree>
    <p:extLst>
      <p:ext uri="{BB962C8B-B14F-4D97-AF65-F5344CB8AC3E}">
        <p14:creationId xmlns:p14="http://schemas.microsoft.com/office/powerpoint/2010/main" val="37201511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F03F365-4069-4A34-8516-83B497195721}"/>
              </a:ext>
            </a:extLst>
          </p:cNvPr>
          <p:cNvSpPr>
            <a:spLocks noGrp="1"/>
          </p:cNvSpPr>
          <p:nvPr>
            <p:ph idx="1"/>
          </p:nvPr>
        </p:nvSpPr>
        <p:spPr>
          <a:xfrm>
            <a:off x="1371600" y="461913"/>
            <a:ext cx="10393052" cy="5901180"/>
          </a:xfrm>
        </p:spPr>
        <p:txBody>
          <a:bodyPr/>
          <a:lstStyle/>
          <a:p>
            <a:pPr marL="0" indent="0">
              <a:buNone/>
            </a:pPr>
            <a:endParaRPr lang="es-PE" sz="1000" dirty="0"/>
          </a:p>
          <a:p>
            <a:pPr marL="0" indent="0" algn="just">
              <a:buNone/>
            </a:pPr>
            <a:r>
              <a:rPr lang="es-PE" sz="3600" dirty="0"/>
              <a:t>A Dorcas se le menciona solamente en </a:t>
            </a:r>
            <a:r>
              <a:rPr lang="es-ES_tradnl" sz="3600" dirty="0"/>
              <a:t>Hechos 9:36-43. Su nombre Dorcas (griego) o Tabita (arameo) significa</a:t>
            </a:r>
            <a:r>
              <a:rPr lang="es-PE" sz="3600" dirty="0"/>
              <a:t> </a:t>
            </a:r>
            <a:r>
              <a:rPr lang="es-PE" sz="3600" i="1" dirty="0">
                <a:solidFill>
                  <a:schemeClr val="accent6">
                    <a:lumMod val="50000"/>
                  </a:schemeClr>
                </a:solidFill>
              </a:rPr>
              <a:t>gacela</a:t>
            </a:r>
            <a:r>
              <a:rPr lang="es-PE" sz="3600" dirty="0"/>
              <a:t>, lo que expresa, tal vez, su capacidad emprendedora y su actividad misionera en beneficio del prójimo en necesidad. </a:t>
            </a:r>
          </a:p>
          <a:p>
            <a:pPr marL="0" indent="0" algn="just">
              <a:buNone/>
            </a:pPr>
            <a:r>
              <a:rPr lang="es-PE" sz="3600" dirty="0"/>
              <a:t>Dorcas discípula era muy conocida en Jope debido a sus acciones de caridad orientadas al servicio a las personas vulnerables e indefensas como las viudas (</a:t>
            </a:r>
            <a:r>
              <a:rPr lang="es-PE" sz="3600" dirty="0" err="1"/>
              <a:t>Hch</a:t>
            </a:r>
            <a:r>
              <a:rPr lang="es-PE" sz="3600" dirty="0"/>
              <a:t>. 9:39, 41-42). </a:t>
            </a:r>
          </a:p>
        </p:txBody>
      </p:sp>
    </p:spTree>
    <p:extLst>
      <p:ext uri="{BB962C8B-B14F-4D97-AF65-F5344CB8AC3E}">
        <p14:creationId xmlns:p14="http://schemas.microsoft.com/office/powerpoint/2010/main" val="652082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AE8CC35-9238-432D-9DBC-CDAC0E7D20AD}"/>
              </a:ext>
            </a:extLst>
          </p:cNvPr>
          <p:cNvSpPr>
            <a:spLocks noGrp="1"/>
          </p:cNvSpPr>
          <p:nvPr>
            <p:ph idx="1"/>
          </p:nvPr>
        </p:nvSpPr>
        <p:spPr>
          <a:xfrm>
            <a:off x="1371600" y="414779"/>
            <a:ext cx="10308210" cy="6023728"/>
          </a:xfrm>
        </p:spPr>
        <p:txBody>
          <a:bodyPr>
            <a:normAutofit/>
          </a:bodyPr>
          <a:lstStyle/>
          <a:p>
            <a:pPr marL="0" indent="0">
              <a:buNone/>
            </a:pPr>
            <a:endParaRPr lang="es-ES_tradnl" sz="1000" dirty="0"/>
          </a:p>
          <a:p>
            <a:pPr marL="0" indent="0">
              <a:buNone/>
            </a:pPr>
            <a:endParaRPr lang="es-ES_tradnl" sz="1000" dirty="0"/>
          </a:p>
          <a:p>
            <a:pPr marL="0" indent="0">
              <a:buNone/>
            </a:pPr>
            <a:endParaRPr lang="es-ES_tradnl" sz="1000" dirty="0"/>
          </a:p>
          <a:p>
            <a:pPr marL="0" indent="0" algn="just">
              <a:buNone/>
            </a:pPr>
            <a:r>
              <a:rPr lang="es-ES_tradnl" sz="4000" dirty="0"/>
              <a:t>Dorcas</a:t>
            </a:r>
            <a:r>
              <a:rPr lang="es-PE" sz="4000" dirty="0"/>
              <a:t> es</a:t>
            </a:r>
            <a:r>
              <a:rPr lang="es-ES_tradnl" sz="4000" dirty="0"/>
              <a:t> la única mujer llamada discípula (</a:t>
            </a:r>
            <a:r>
              <a:rPr lang="es-ES_tradnl" sz="4000" i="1" dirty="0" err="1"/>
              <a:t>mathetria</a:t>
            </a:r>
            <a:r>
              <a:rPr lang="es-ES_tradnl" sz="4000" dirty="0"/>
              <a:t>) en el N.T. (</a:t>
            </a:r>
            <a:r>
              <a:rPr lang="es-ES_tradnl" sz="4000" dirty="0" err="1"/>
              <a:t>Hch</a:t>
            </a:r>
            <a:r>
              <a:rPr lang="es-ES_tradnl" sz="4000" dirty="0"/>
              <a:t>. 9:36)</a:t>
            </a:r>
            <a:r>
              <a:rPr lang="es-PE" sz="4000" dirty="0"/>
              <a:t>. </a:t>
            </a:r>
          </a:p>
          <a:p>
            <a:pPr marL="0" indent="0" algn="just">
              <a:buNone/>
            </a:pPr>
            <a:r>
              <a:rPr lang="es-PE" sz="4000" dirty="0"/>
              <a:t>Ella tenía una preocupación especial por un sector social  vulnerable e indefenso de Jope: las viudas (</a:t>
            </a:r>
            <a:r>
              <a:rPr lang="es-PE" sz="4000" dirty="0" err="1"/>
              <a:t>Hch</a:t>
            </a:r>
            <a:r>
              <a:rPr lang="es-PE" sz="4000" dirty="0"/>
              <a:t>. 9:36, 39).</a:t>
            </a:r>
          </a:p>
        </p:txBody>
      </p:sp>
    </p:spTree>
    <p:extLst>
      <p:ext uri="{BB962C8B-B14F-4D97-AF65-F5344CB8AC3E}">
        <p14:creationId xmlns:p14="http://schemas.microsoft.com/office/powerpoint/2010/main" val="4304113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B4E1473-D3D4-48E2-8DF6-4632B89AB790}"/>
              </a:ext>
            </a:extLst>
          </p:cNvPr>
          <p:cNvSpPr>
            <a:spLocks noGrp="1"/>
          </p:cNvSpPr>
          <p:nvPr>
            <p:ph idx="1"/>
          </p:nvPr>
        </p:nvSpPr>
        <p:spPr>
          <a:xfrm>
            <a:off x="1371600" y="433633"/>
            <a:ext cx="10345918" cy="5882326"/>
          </a:xfrm>
        </p:spPr>
        <p:txBody>
          <a:bodyPr/>
          <a:lstStyle/>
          <a:p>
            <a:pPr marL="0" indent="0">
              <a:buNone/>
            </a:pPr>
            <a:endParaRPr lang="es-PE" sz="1000" dirty="0"/>
          </a:p>
          <a:p>
            <a:pPr marL="0" indent="0" algn="just">
              <a:buNone/>
            </a:pPr>
            <a:r>
              <a:rPr lang="es-PE" sz="3600" dirty="0"/>
              <a:t>De su testimonio público, se afirma que abundaba en buenas obras, y en limosnas que hacía (</a:t>
            </a:r>
            <a:r>
              <a:rPr lang="es-PE" sz="3600" dirty="0" err="1"/>
              <a:t>Hch</a:t>
            </a:r>
            <a:r>
              <a:rPr lang="es-PE" sz="3600" dirty="0"/>
              <a:t>. 9:36).</a:t>
            </a:r>
            <a:r>
              <a:rPr lang="es-ES" sz="3600" dirty="0"/>
              <a:t> </a:t>
            </a:r>
          </a:p>
          <a:p>
            <a:pPr marL="0" indent="0" algn="just">
              <a:buNone/>
            </a:pPr>
            <a:r>
              <a:rPr lang="es-ES" sz="3600" dirty="0"/>
              <a:t>Dorcas era una creyente ejemplar que, además de ser generosa con su dinero (</a:t>
            </a:r>
            <a:r>
              <a:rPr lang="es-ES" sz="3600" i="1" dirty="0"/>
              <a:t>daba limosnas</a:t>
            </a:r>
            <a:r>
              <a:rPr lang="es-ES" sz="3600" dirty="0"/>
              <a:t>), fue generosa también con su tiempo (</a:t>
            </a:r>
            <a:r>
              <a:rPr lang="es-ES" sz="3600" i="1" dirty="0"/>
              <a:t>abundaba en buenas obras</a:t>
            </a:r>
            <a:r>
              <a:rPr lang="es-ES" sz="3600" dirty="0"/>
              <a:t>) y con sus habilidades y destrezas (</a:t>
            </a:r>
            <a:r>
              <a:rPr lang="es-ES" sz="3600" i="1" dirty="0"/>
              <a:t>confeccionaba túnicas y vestido</a:t>
            </a:r>
            <a:r>
              <a:rPr lang="es-ES" sz="3600" dirty="0"/>
              <a:t>s). </a:t>
            </a:r>
            <a:endParaRPr lang="es-PE" sz="3600" dirty="0"/>
          </a:p>
          <a:p>
            <a:endParaRPr lang="es-PE" dirty="0"/>
          </a:p>
        </p:txBody>
      </p:sp>
    </p:spTree>
    <p:extLst>
      <p:ext uri="{BB962C8B-B14F-4D97-AF65-F5344CB8AC3E}">
        <p14:creationId xmlns:p14="http://schemas.microsoft.com/office/powerpoint/2010/main" val="17285787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62D1D5A-E8B6-4391-980F-3BEED1CEFD6E}"/>
              </a:ext>
            </a:extLst>
          </p:cNvPr>
          <p:cNvSpPr>
            <a:spLocks noGrp="1"/>
          </p:cNvSpPr>
          <p:nvPr>
            <p:ph idx="1"/>
          </p:nvPr>
        </p:nvSpPr>
        <p:spPr>
          <a:xfrm>
            <a:off x="1371599" y="433633"/>
            <a:ext cx="10364771" cy="5976594"/>
          </a:xfrm>
        </p:spPr>
        <p:txBody>
          <a:bodyPr/>
          <a:lstStyle/>
          <a:p>
            <a:pPr marL="0" indent="0">
              <a:buNone/>
            </a:pPr>
            <a:endParaRPr lang="es-PE" sz="1000" dirty="0"/>
          </a:p>
          <a:p>
            <a:pPr marL="0" indent="0" algn="just">
              <a:buNone/>
            </a:pPr>
            <a:r>
              <a:rPr lang="es-PE" sz="3500" dirty="0"/>
              <a:t>La capacidad de emprendimiento de Dorcas la condujo a orientar su vocación de servicio a una preocupación particular por las viudas de Jope. </a:t>
            </a:r>
          </a:p>
          <a:p>
            <a:pPr marL="0" indent="0" algn="just">
              <a:buNone/>
            </a:pPr>
            <a:r>
              <a:rPr lang="es-PE" sz="3500" dirty="0"/>
              <a:t>Dorcas se dedicó a confeccionar ropa interior y vestidos, las túnicas y los abrigos para las mujeres necesitadas. </a:t>
            </a:r>
          </a:p>
          <a:p>
            <a:pPr marL="0" indent="0" algn="just">
              <a:buNone/>
            </a:pPr>
            <a:r>
              <a:rPr lang="es-PE" sz="3500" dirty="0"/>
              <a:t>Las viudas que Lucas menciona en el relato eran, sin duda, mujeres empobrecidas para quienes Dorcas había cosido vestidos. </a:t>
            </a:r>
          </a:p>
        </p:txBody>
      </p:sp>
    </p:spTree>
    <p:extLst>
      <p:ext uri="{BB962C8B-B14F-4D97-AF65-F5344CB8AC3E}">
        <p14:creationId xmlns:p14="http://schemas.microsoft.com/office/powerpoint/2010/main" val="26866475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5AB65F7-15C2-4368-9D80-A08CC29C51CF}"/>
              </a:ext>
            </a:extLst>
          </p:cNvPr>
          <p:cNvSpPr>
            <a:spLocks noGrp="1"/>
          </p:cNvSpPr>
          <p:nvPr>
            <p:ph idx="1"/>
          </p:nvPr>
        </p:nvSpPr>
        <p:spPr>
          <a:xfrm>
            <a:off x="1371600" y="405353"/>
            <a:ext cx="10374198" cy="5995447"/>
          </a:xfrm>
        </p:spPr>
        <p:txBody>
          <a:bodyPr/>
          <a:lstStyle/>
          <a:p>
            <a:pPr marL="0" indent="0">
              <a:buNone/>
            </a:pPr>
            <a:endParaRPr lang="es-ES" sz="1000" dirty="0"/>
          </a:p>
          <a:p>
            <a:pPr marL="0" indent="0">
              <a:buNone/>
            </a:pPr>
            <a:endParaRPr lang="es-PE" sz="1000" dirty="0"/>
          </a:p>
          <a:p>
            <a:pPr marL="0" indent="0" algn="just">
              <a:buNone/>
            </a:pPr>
            <a:r>
              <a:rPr lang="es-PE" sz="3600" dirty="0"/>
              <a:t>La práctica misional de Dorcas nos enseña, con su ejemplo de caridad cristiana, a pensar siempre en el prójimo que tiene serias dificultades para sobrevivir en una sociedad que ignora, invisibiliza y descarta a quienes, según los criterios de producción y rentabilidad, son accesorios o descartables. como fue el caso de las viudas pobres en el mundo del primer siglo. </a:t>
            </a:r>
          </a:p>
        </p:txBody>
      </p:sp>
    </p:spTree>
    <p:extLst>
      <p:ext uri="{BB962C8B-B14F-4D97-AF65-F5344CB8AC3E}">
        <p14:creationId xmlns:p14="http://schemas.microsoft.com/office/powerpoint/2010/main" val="18747186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7DD4A3-253A-408A-96FE-DE80C383F7F6}"/>
              </a:ext>
            </a:extLst>
          </p:cNvPr>
          <p:cNvSpPr>
            <a:spLocks noGrp="1"/>
          </p:cNvSpPr>
          <p:nvPr>
            <p:ph idx="1"/>
          </p:nvPr>
        </p:nvSpPr>
        <p:spPr>
          <a:xfrm>
            <a:off x="1371599" y="377071"/>
            <a:ext cx="10364771" cy="5986021"/>
          </a:xfrm>
        </p:spPr>
        <p:txBody>
          <a:bodyPr/>
          <a:lstStyle/>
          <a:p>
            <a:pPr marL="0" indent="0">
              <a:buNone/>
            </a:pPr>
            <a:endParaRPr lang="es-ES" sz="1000" dirty="0"/>
          </a:p>
          <a:p>
            <a:pPr marL="0" indent="0">
              <a:buNone/>
            </a:pPr>
            <a:endParaRPr lang="es-ES" sz="1000" dirty="0"/>
          </a:p>
          <a:p>
            <a:pPr marL="0" indent="0">
              <a:buNone/>
            </a:pPr>
            <a:endParaRPr lang="es-PE" sz="1000" dirty="0"/>
          </a:p>
          <a:p>
            <a:pPr marL="0" indent="0" algn="just">
              <a:buNone/>
            </a:pPr>
            <a:r>
              <a:rPr lang="es-PE" sz="4000" dirty="0"/>
              <a:t>Dorcas, con su ejemplo cristiano de servicio orientado a los pobres y a los indefensos, nos proporciona un modelo de caridad cristiana hacia las personas marginadas de la sociedad.</a:t>
            </a:r>
          </a:p>
        </p:txBody>
      </p:sp>
    </p:spTree>
    <p:extLst>
      <p:ext uri="{BB962C8B-B14F-4D97-AF65-F5344CB8AC3E}">
        <p14:creationId xmlns:p14="http://schemas.microsoft.com/office/powerpoint/2010/main" val="30396378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F8AB915-76E0-4A79-A138-585623D1DC79}"/>
              </a:ext>
            </a:extLst>
          </p:cNvPr>
          <p:cNvSpPr>
            <a:spLocks noGrp="1"/>
          </p:cNvSpPr>
          <p:nvPr>
            <p:ph idx="1"/>
          </p:nvPr>
        </p:nvSpPr>
        <p:spPr>
          <a:xfrm>
            <a:off x="1371599" y="461913"/>
            <a:ext cx="10364771" cy="5910607"/>
          </a:xfrm>
        </p:spPr>
        <p:txBody>
          <a:bodyPr/>
          <a:lstStyle/>
          <a:p>
            <a:pPr marL="0" indent="0">
              <a:buNone/>
            </a:pPr>
            <a:endParaRPr lang="es-ES" sz="1000" dirty="0"/>
          </a:p>
          <a:p>
            <a:pPr marL="0" indent="0" algn="just">
              <a:buNone/>
            </a:pPr>
            <a:r>
              <a:rPr lang="es-ES" sz="3600" dirty="0"/>
              <a:t>Esta discípula de Jesús, con su ejemplo de generosidad cristiana y de compromiso con los indefensos, ha trazado la ruta que todo discípulo tiene que seguir. </a:t>
            </a:r>
          </a:p>
          <a:p>
            <a:pPr marL="0" indent="0" algn="just">
              <a:buNone/>
            </a:pPr>
            <a:r>
              <a:rPr lang="es-ES" sz="3600" dirty="0"/>
              <a:t>La práctica de las buenas obras, antes que una desviación de la fe cristiana o una politización del evangelio, constituye una clara señal de seguimiento a Jesús.</a:t>
            </a:r>
            <a:endParaRPr lang="es-PE" sz="3600" dirty="0"/>
          </a:p>
          <a:p>
            <a:endParaRPr lang="es-PE" dirty="0"/>
          </a:p>
        </p:txBody>
      </p:sp>
    </p:spTree>
    <p:extLst>
      <p:ext uri="{BB962C8B-B14F-4D97-AF65-F5344CB8AC3E}">
        <p14:creationId xmlns:p14="http://schemas.microsoft.com/office/powerpoint/2010/main" val="7609296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8B82CED-9A8D-4FD0-9B8B-80D04BE85F76}"/>
              </a:ext>
            </a:extLst>
          </p:cNvPr>
          <p:cNvSpPr>
            <a:spLocks noGrp="1"/>
          </p:cNvSpPr>
          <p:nvPr>
            <p:ph idx="1"/>
          </p:nvPr>
        </p:nvSpPr>
        <p:spPr>
          <a:xfrm>
            <a:off x="1371600" y="414779"/>
            <a:ext cx="10393052" cy="5967167"/>
          </a:xfrm>
        </p:spPr>
        <p:txBody>
          <a:bodyPr/>
          <a:lstStyle/>
          <a:p>
            <a:pPr marL="0" indent="0">
              <a:buNone/>
            </a:pPr>
            <a:endParaRPr lang="es-ES" sz="1000" dirty="0"/>
          </a:p>
          <a:p>
            <a:pPr marL="0" indent="0" algn="just">
              <a:buNone/>
            </a:pPr>
            <a:r>
              <a:rPr lang="es-ES" sz="3400" dirty="0"/>
              <a:t>Quien se reclame a sí mismo como un discípulo de Jesús, tiene la responsabilidad de realizar buenas obras, como dar limosnas para los pobres y socorrer a las viudas. Pero no se trata de buenas obras que convierten a indefensos, como las viudas, en meros receptores de dinero o de otro tipo de ayuda, sino de buenas obras orientadas a la transformación de la realidad de miseria material en la que estas personas se encuentran y de las que necesitan salir.</a:t>
            </a:r>
            <a:endParaRPr lang="es-PE" sz="3400" dirty="0"/>
          </a:p>
          <a:p>
            <a:endParaRPr lang="es-PE" dirty="0"/>
          </a:p>
        </p:txBody>
      </p:sp>
    </p:spTree>
    <p:extLst>
      <p:ext uri="{BB962C8B-B14F-4D97-AF65-F5344CB8AC3E}">
        <p14:creationId xmlns:p14="http://schemas.microsoft.com/office/powerpoint/2010/main" val="19220352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2938EB3-CDEE-4353-A6D1-568979E6392A}"/>
              </a:ext>
            </a:extLst>
          </p:cNvPr>
          <p:cNvSpPr>
            <a:spLocks noGrp="1"/>
          </p:cNvSpPr>
          <p:nvPr>
            <p:ph idx="1"/>
          </p:nvPr>
        </p:nvSpPr>
        <p:spPr>
          <a:xfrm>
            <a:off x="1371599" y="367645"/>
            <a:ext cx="10364771" cy="6070862"/>
          </a:xfrm>
        </p:spPr>
        <p:txBody>
          <a:bodyPr/>
          <a:lstStyle/>
          <a:p>
            <a:pPr marL="0" indent="0">
              <a:buNone/>
            </a:pPr>
            <a:endParaRPr lang="es-ES" sz="1000" dirty="0"/>
          </a:p>
          <a:p>
            <a:pPr marL="0" indent="0">
              <a:buNone/>
            </a:pPr>
            <a:endParaRPr lang="es-PE" sz="1000" dirty="0"/>
          </a:p>
          <a:p>
            <a:pPr marL="0" indent="0" algn="just">
              <a:buNone/>
            </a:pPr>
            <a:r>
              <a:rPr lang="es-PE" sz="3600" dirty="0"/>
              <a:t>Dorcas, con su ejemplo de vida y su práctica de misional integral, nos desafía a salir de nuestra comodidad, para servir sin reservas a las víctimas de las violencias (racismo, injusticia, segregación, marginación, exclusión, impunidad) que condena a los pobres y a los indefensos de la sociedad a la invisibilidad, postergación y olvido. Dorcas diría ¡NO! </a:t>
            </a:r>
          </a:p>
        </p:txBody>
      </p:sp>
    </p:spTree>
    <p:extLst>
      <p:ext uri="{BB962C8B-B14F-4D97-AF65-F5344CB8AC3E}">
        <p14:creationId xmlns:p14="http://schemas.microsoft.com/office/powerpoint/2010/main" val="170218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043928F-5EE2-41FD-B9A6-9D462028349F}"/>
              </a:ext>
            </a:extLst>
          </p:cNvPr>
          <p:cNvSpPr>
            <a:spLocks noGrp="1"/>
          </p:cNvSpPr>
          <p:nvPr>
            <p:ph idx="1"/>
          </p:nvPr>
        </p:nvSpPr>
        <p:spPr>
          <a:xfrm>
            <a:off x="1371600" y="433633"/>
            <a:ext cx="10421332" cy="5948313"/>
          </a:xfrm>
        </p:spPr>
        <p:txBody>
          <a:bodyPr/>
          <a:lstStyle/>
          <a:p>
            <a:pPr marL="0" indent="0">
              <a:buNone/>
            </a:pPr>
            <a:endParaRPr lang="es-ES" sz="1000" dirty="0"/>
          </a:p>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4000" dirty="0"/>
              <a:t>Tiene</a:t>
            </a:r>
            <a:r>
              <a:rPr lang="es-PE" sz="4000" dirty="0"/>
              <a:t> que ser así, porque recuperar la memoria de María Magdalena es un paso importante para reconstruir la historia de la presencia de las mujeres en el cristianismo originario.</a:t>
            </a:r>
          </a:p>
        </p:txBody>
      </p:sp>
    </p:spTree>
    <p:extLst>
      <p:ext uri="{BB962C8B-B14F-4D97-AF65-F5344CB8AC3E}">
        <p14:creationId xmlns:p14="http://schemas.microsoft.com/office/powerpoint/2010/main" val="21516253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CAD00BF-9972-4140-835A-C19AB7B1BDC3}"/>
              </a:ext>
            </a:extLst>
          </p:cNvPr>
          <p:cNvSpPr>
            <a:spLocks noGrp="1"/>
          </p:cNvSpPr>
          <p:nvPr>
            <p:ph idx="1"/>
          </p:nvPr>
        </p:nvSpPr>
        <p:spPr>
          <a:xfrm>
            <a:off x="1371599" y="443060"/>
            <a:ext cx="10364771" cy="5976594"/>
          </a:xfrm>
        </p:spPr>
        <p:txBody>
          <a:bodyPr/>
          <a:lstStyle/>
          <a:p>
            <a:pPr marL="0" indent="0">
              <a:buNone/>
            </a:pPr>
            <a:endParaRPr lang="es-PE" sz="1000" dirty="0"/>
          </a:p>
          <a:p>
            <a:pPr marL="0" indent="0" algn="just">
              <a:buNone/>
            </a:pPr>
            <a:r>
              <a:rPr lang="es-PE" sz="3600" dirty="0"/>
              <a:t>Su ejemplo nos desafía a poner nuestras manos, habilidades, destrezas y posesiones materiales al servicio de la defensa de la vida y la dignidad humana. </a:t>
            </a:r>
          </a:p>
          <a:p>
            <a:pPr marL="0" indent="0" algn="just">
              <a:buNone/>
            </a:pPr>
            <a:r>
              <a:rPr lang="es-PE" sz="3600" dirty="0"/>
              <a:t>Ella, con su ejemplo de compromiso cristiano, nos desafía a luchar frontalmente contra todas las violencias que rebajan la vida y la dignidad humana de los pobres y de los ausentes de la “historia oficial” de nuestros países.</a:t>
            </a:r>
          </a:p>
          <a:p>
            <a:endParaRPr lang="es-PE" dirty="0"/>
          </a:p>
        </p:txBody>
      </p:sp>
    </p:spTree>
    <p:extLst>
      <p:ext uri="{BB962C8B-B14F-4D97-AF65-F5344CB8AC3E}">
        <p14:creationId xmlns:p14="http://schemas.microsoft.com/office/powerpoint/2010/main" val="6854604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F1A5A32-FC19-4863-B600-9317ADDC2F99}"/>
              </a:ext>
            </a:extLst>
          </p:cNvPr>
          <p:cNvSpPr>
            <a:spLocks noGrp="1"/>
          </p:cNvSpPr>
          <p:nvPr>
            <p:ph idx="1"/>
          </p:nvPr>
        </p:nvSpPr>
        <p:spPr>
          <a:xfrm>
            <a:off x="1371600" y="424205"/>
            <a:ext cx="10402478" cy="5986021"/>
          </a:xfrm>
        </p:spPr>
        <p:txBody>
          <a:bodyPr/>
          <a:lstStyle/>
          <a:p>
            <a:pPr marL="0" indent="0">
              <a:buNone/>
            </a:pPr>
            <a:endParaRPr lang="es-ES" sz="1000" dirty="0"/>
          </a:p>
          <a:p>
            <a:pPr marL="0" indent="0" algn="just">
              <a:buNone/>
            </a:pPr>
            <a:r>
              <a:rPr lang="es-ES" sz="3400" dirty="0"/>
              <a:t>Mujeres</a:t>
            </a:r>
            <a:r>
              <a:rPr lang="es-PE" sz="3400" dirty="0"/>
              <a:t> cristianas como Dorcas tenemos en las iglesias, y muchas, sin embargo, no siempre se </a:t>
            </a:r>
            <a:r>
              <a:rPr lang="es-PE" sz="3400"/>
              <a:t>reconoce su </a:t>
            </a:r>
            <a:r>
              <a:rPr lang="es-PE" sz="3400" dirty="0"/>
              <a:t>práctica no tradicional de misión como una expresión genuina de un testimonio cristiano integral.</a:t>
            </a:r>
          </a:p>
          <a:p>
            <a:pPr marL="0" indent="0" algn="just">
              <a:buNone/>
            </a:pPr>
            <a:r>
              <a:rPr lang="es-PE" sz="3400" dirty="0"/>
              <a:t>Estas mujeres, si bien no tienen poder en la estructura religiosa, abren nuevas veredas para el compromiso cristiano en lugares a los cuales no siempre nos hemos atrevido a participar con imaginación, creatividad y apertura. </a:t>
            </a:r>
          </a:p>
        </p:txBody>
      </p:sp>
    </p:spTree>
    <p:extLst>
      <p:ext uri="{BB962C8B-B14F-4D97-AF65-F5344CB8AC3E}">
        <p14:creationId xmlns:p14="http://schemas.microsoft.com/office/powerpoint/2010/main" val="12908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A9BD66F-5A00-4AC0-83B2-D7FD851FE60C}"/>
              </a:ext>
            </a:extLst>
          </p:cNvPr>
          <p:cNvSpPr>
            <a:spLocks noGrp="1"/>
          </p:cNvSpPr>
          <p:nvPr>
            <p:ph idx="1"/>
          </p:nvPr>
        </p:nvSpPr>
        <p:spPr>
          <a:xfrm>
            <a:off x="1371600" y="443060"/>
            <a:ext cx="10355344" cy="5938886"/>
          </a:xfrm>
        </p:spPr>
        <p:txBody>
          <a:bodyPr/>
          <a:lstStyle/>
          <a:p>
            <a:pPr marL="0" indent="0">
              <a:buNone/>
            </a:pPr>
            <a:endParaRPr lang="es-ES" sz="1000" dirty="0"/>
          </a:p>
          <a:p>
            <a:pPr marL="0" indent="0" algn="just">
              <a:buNone/>
            </a:pPr>
            <a:r>
              <a:rPr lang="es-ES" sz="3800" dirty="0"/>
              <a:t>L</a:t>
            </a:r>
            <a:r>
              <a:rPr lang="es-PE" sz="3800" dirty="0"/>
              <a:t>o mismo se puede afirmar con respecto a </a:t>
            </a:r>
            <a:r>
              <a:rPr lang="es-PE" sz="3800" i="1" dirty="0" err="1"/>
              <a:t>Junias</a:t>
            </a:r>
            <a:r>
              <a:rPr lang="es-PE" sz="3800" dirty="0"/>
              <a:t> (Ro. 16:7), una mujer de la primera generación cristiana, cuyo nombre fue masculinizado, y fue de esa manera invisibilizada durante siglos. </a:t>
            </a:r>
          </a:p>
          <a:p>
            <a:pPr marL="0" indent="0" algn="just">
              <a:buNone/>
            </a:pPr>
            <a:r>
              <a:rPr lang="es-PE" sz="3800" dirty="0"/>
              <a:t>Sin embargo, actualmente se tiene información certera de que se trató de una mujer, una discípula, a quien Pablo llamo apóstol.</a:t>
            </a:r>
          </a:p>
        </p:txBody>
      </p:sp>
    </p:spTree>
    <p:extLst>
      <p:ext uri="{BB962C8B-B14F-4D97-AF65-F5344CB8AC3E}">
        <p14:creationId xmlns:p14="http://schemas.microsoft.com/office/powerpoint/2010/main" val="509972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1040DC-89FC-44D5-A3EC-BA2929263529}"/>
              </a:ext>
            </a:extLst>
          </p:cNvPr>
          <p:cNvSpPr>
            <a:spLocks noGrp="1"/>
          </p:cNvSpPr>
          <p:nvPr>
            <p:ph idx="1"/>
          </p:nvPr>
        </p:nvSpPr>
        <p:spPr>
          <a:xfrm>
            <a:off x="1371599" y="424206"/>
            <a:ext cx="10383625" cy="6004874"/>
          </a:xfrm>
        </p:spPr>
        <p:txBody>
          <a:bodyPr/>
          <a:lstStyle/>
          <a:p>
            <a:pPr marL="0" indent="0">
              <a:buNone/>
            </a:pPr>
            <a:endParaRPr lang="es-ES" sz="1000" dirty="0"/>
          </a:p>
          <a:p>
            <a:pPr marL="0" indent="0" algn="just">
              <a:buNone/>
            </a:pPr>
            <a:r>
              <a:rPr lang="es-ES" sz="3500" dirty="0"/>
              <a:t>Algo</a:t>
            </a:r>
            <a:r>
              <a:rPr lang="es-PE" sz="3500" dirty="0"/>
              <a:t> parecido ocurrió con Febe (Ro. 16:1-2), cuya responsabilidad fue ser una </a:t>
            </a:r>
            <a:r>
              <a:rPr lang="es-PE" sz="3500" i="1" dirty="0"/>
              <a:t>ministra</a:t>
            </a:r>
            <a:r>
              <a:rPr lang="es-PE" sz="3500" dirty="0"/>
              <a:t>; es decir, una persona que exponía la Palabra, evangelizando y enseñando, antes que una “ayudante” (diaconisa) como más de uno interpreta la palabra </a:t>
            </a:r>
            <a:r>
              <a:rPr lang="es-PE" sz="3500" i="1" dirty="0"/>
              <a:t>diaconisa</a:t>
            </a:r>
            <a:r>
              <a:rPr lang="es-PE" sz="3500" dirty="0"/>
              <a:t>. </a:t>
            </a:r>
          </a:p>
          <a:p>
            <a:pPr marL="0" indent="0" algn="just">
              <a:buNone/>
            </a:pPr>
            <a:r>
              <a:rPr lang="es-PE" sz="3500" dirty="0"/>
              <a:t>Febe fue, además, una </a:t>
            </a:r>
            <a:r>
              <a:rPr lang="es-PE" sz="3500" i="1" dirty="0" err="1"/>
              <a:t>prostatis</a:t>
            </a:r>
            <a:r>
              <a:rPr lang="es-PE" sz="3500" dirty="0"/>
              <a:t>; es decir, una benefactora o una patrocinadora de la iglesia en el puerto de </a:t>
            </a:r>
            <a:r>
              <a:rPr lang="es-PE" sz="3500" dirty="0" err="1"/>
              <a:t>Cencrea</a:t>
            </a:r>
            <a:r>
              <a:rPr lang="es-PE" sz="3500" dirty="0"/>
              <a:t> y, como tal, la dirigente visible de la iglesia en ese lugar.</a:t>
            </a:r>
          </a:p>
        </p:txBody>
      </p:sp>
    </p:spTree>
    <p:extLst>
      <p:ext uri="{BB962C8B-B14F-4D97-AF65-F5344CB8AC3E}">
        <p14:creationId xmlns:p14="http://schemas.microsoft.com/office/powerpoint/2010/main" val="3232453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C6DFCB9-C95E-4256-B3D3-343BDD8FCB2E}"/>
              </a:ext>
            </a:extLst>
          </p:cNvPr>
          <p:cNvSpPr>
            <a:spLocks noGrp="1"/>
          </p:cNvSpPr>
          <p:nvPr>
            <p:ph idx="1"/>
          </p:nvPr>
        </p:nvSpPr>
        <p:spPr>
          <a:xfrm>
            <a:off x="1371600" y="471339"/>
            <a:ext cx="10393052" cy="5872899"/>
          </a:xfrm>
        </p:spPr>
        <p:txBody>
          <a:bodyPr/>
          <a:lstStyle/>
          <a:p>
            <a:pPr marL="0" indent="0">
              <a:buNone/>
            </a:pPr>
            <a:endParaRPr lang="es-ES" sz="1000" dirty="0"/>
          </a:p>
          <a:p>
            <a:pPr marL="0" indent="0">
              <a:buNone/>
            </a:pPr>
            <a:endParaRPr lang="es-ES" sz="1000" dirty="0"/>
          </a:p>
          <a:p>
            <a:pPr marL="0" indent="0" algn="just">
              <a:buNone/>
            </a:pPr>
            <a:r>
              <a:rPr lang="es-ES" sz="3600" dirty="0"/>
              <a:t>Teniendo</a:t>
            </a:r>
            <a:r>
              <a:rPr lang="es-PE" sz="3600" dirty="0"/>
              <a:t> en cuenta los casos de María Magdalena, </a:t>
            </a:r>
            <a:r>
              <a:rPr lang="es-PE" sz="3600" dirty="0" err="1"/>
              <a:t>Junias</a:t>
            </a:r>
            <a:r>
              <a:rPr lang="es-PE" sz="3600" dirty="0"/>
              <a:t> y Febe, me parece que se tienen que “exorcizar” varias creencias que se tienen con respecto a la mujer en la Biblia y, especialmente, en el N.T.</a:t>
            </a:r>
          </a:p>
          <a:p>
            <a:pPr marL="0" indent="0" algn="just">
              <a:buNone/>
            </a:pPr>
            <a:r>
              <a:rPr lang="es-ES" sz="3600" dirty="0"/>
              <a:t>Esto</a:t>
            </a:r>
            <a:r>
              <a:rPr lang="es-PE" sz="3600" dirty="0"/>
              <a:t> exige leer al Jesús de los Evangelios y a Pablo desde una óptica distinta a la costumbre. Y aquí es importante el proceso de doble contextualización.</a:t>
            </a:r>
          </a:p>
        </p:txBody>
      </p:sp>
    </p:spTree>
    <p:extLst>
      <p:ext uri="{BB962C8B-B14F-4D97-AF65-F5344CB8AC3E}">
        <p14:creationId xmlns:p14="http://schemas.microsoft.com/office/powerpoint/2010/main" val="3623337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64775AF-6359-4F46-9625-3D2DB81F11DE}"/>
              </a:ext>
            </a:extLst>
          </p:cNvPr>
          <p:cNvSpPr>
            <a:spLocks noGrp="1"/>
          </p:cNvSpPr>
          <p:nvPr>
            <p:ph idx="1"/>
          </p:nvPr>
        </p:nvSpPr>
        <p:spPr>
          <a:xfrm>
            <a:off x="1371600" y="405353"/>
            <a:ext cx="10355344" cy="6004874"/>
          </a:xfrm>
        </p:spPr>
        <p:txBody>
          <a:bodyPr>
            <a:normAutofit/>
          </a:bodyPr>
          <a:lstStyle/>
          <a:p>
            <a:pPr marL="0" indent="0">
              <a:buNone/>
            </a:pPr>
            <a:endParaRPr lang="es-ES" sz="1000" dirty="0"/>
          </a:p>
          <a:p>
            <a:pPr marL="0" indent="0" algn="just">
              <a:buNone/>
            </a:pPr>
            <a:r>
              <a:rPr lang="es-ES" sz="3400" dirty="0"/>
              <a:t>L</a:t>
            </a:r>
            <a:r>
              <a:rPr lang="es-PE" sz="3400" dirty="0"/>
              <a:t>os cuatro Evangelios, aunque con distintas miradas, enfatizan la práctica “heterodoxa” de Jesús con respecto a las mujeres. Subrayan que Jesús fue a contracorriente de las costumbres sociales, culturales y religiosas en su trato hacia la mujer y en la forma como las acogió en la comunidad contracultural que fue formando y en la respuesta liberadora a las violencias que sufrían. </a:t>
            </a:r>
            <a:r>
              <a:rPr lang="es-ES" sz="3400" dirty="0"/>
              <a:t>E</a:t>
            </a:r>
            <a:r>
              <a:rPr lang="es-PE" sz="3400" dirty="0"/>
              <a:t>s paradigmática, en ese sentido, la forma como las discípulas galileas se relacionaron con él.</a:t>
            </a:r>
          </a:p>
        </p:txBody>
      </p:sp>
    </p:spTree>
    <p:extLst>
      <p:ext uri="{BB962C8B-B14F-4D97-AF65-F5344CB8AC3E}">
        <p14:creationId xmlns:p14="http://schemas.microsoft.com/office/powerpoint/2010/main" val="3295658378"/>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654</TotalTime>
  <Words>3258</Words>
  <Application>Microsoft Office PowerPoint</Application>
  <PresentationFormat>Panorámica</PresentationFormat>
  <Paragraphs>147</Paragraphs>
  <Slides>51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51</vt:i4>
      </vt:variant>
    </vt:vector>
  </HeadingPairs>
  <TitlesOfParts>
    <vt:vector size="54" baseType="lpstr">
      <vt:lpstr>Franklin Gothic Book</vt:lpstr>
      <vt:lpstr>Wingdings</vt:lpstr>
      <vt:lpstr>Recorte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Dario Lopez Rodrigue</dc:creator>
  <cp:lastModifiedBy>Dario Lopez Rodrigue</cp:lastModifiedBy>
  <cp:revision>25</cp:revision>
  <dcterms:created xsi:type="dcterms:W3CDTF">2025-02-06T18:11:43Z</dcterms:created>
  <dcterms:modified xsi:type="dcterms:W3CDTF">2025-02-24T15:49:28Z</dcterms:modified>
</cp:coreProperties>
</file>