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3" r:id="rId4"/>
  </p:sldMasterIdLst>
  <p:notesMasterIdLst>
    <p:notesMasterId r:id="rId25"/>
  </p:notesMasterIdLst>
  <p:handoutMasterIdLst>
    <p:handoutMasterId r:id="rId26"/>
  </p:handoutMasterIdLst>
  <p:sldIdLst>
    <p:sldId id="334" r:id="rId5"/>
    <p:sldId id="337" r:id="rId6"/>
    <p:sldId id="316" r:id="rId7"/>
    <p:sldId id="344" r:id="rId8"/>
    <p:sldId id="343" r:id="rId9"/>
    <p:sldId id="345" r:id="rId10"/>
    <p:sldId id="346" r:id="rId11"/>
    <p:sldId id="347" r:id="rId12"/>
    <p:sldId id="342" r:id="rId13"/>
    <p:sldId id="256" r:id="rId14"/>
    <p:sldId id="257" r:id="rId15"/>
    <p:sldId id="258" r:id="rId16"/>
    <p:sldId id="259" r:id="rId17"/>
    <p:sldId id="260" r:id="rId18"/>
    <p:sldId id="261" r:id="rId19"/>
    <p:sldId id="262" r:id="rId20"/>
    <p:sldId id="348" r:id="rId21"/>
    <p:sldId id="263" r:id="rId22"/>
    <p:sldId id="349" r:id="rId23"/>
    <p:sldId id="350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 userDrawn="1">
          <p15:clr>
            <a:srgbClr val="A4A3A4"/>
          </p15:clr>
        </p15:guide>
        <p15:guide id="2" pos="7056" userDrawn="1">
          <p15:clr>
            <a:srgbClr val="A4A3A4"/>
          </p15:clr>
        </p15:guide>
        <p15:guide id="3" orient="horz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26" autoAdjust="0"/>
    <p:restoredTop sz="84967" autoAdjust="0"/>
  </p:normalViewPr>
  <p:slideViewPr>
    <p:cSldViewPr snapToGrid="0">
      <p:cViewPr varScale="1">
        <p:scale>
          <a:sx n="69" d="100"/>
          <a:sy n="69" d="100"/>
        </p:scale>
        <p:origin x="738" y="54"/>
      </p:cViewPr>
      <p:guideLst>
        <p:guide orient="horz" pos="1392"/>
        <p:guide pos="7056"/>
        <p:guide orient="horz" pos="3168"/>
      </p:guideLst>
    </p:cSldViewPr>
  </p:slideViewPr>
  <p:outlineViewPr>
    <p:cViewPr>
      <p:scale>
        <a:sx n="33" d="100"/>
        <a:sy n="33" d="100"/>
      </p:scale>
      <p:origin x="0" y="-110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94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Urresta" userId="4af3ae82-40bf-4c2e-b170-9b8c39914392" providerId="ADAL" clId="{F42417D1-AB2E-477C-8B5F-307B8B23C4C7}"/>
    <pc:docChg chg="custSel modSld">
      <pc:chgData name="Kelly Urresta" userId="4af3ae82-40bf-4c2e-b170-9b8c39914392" providerId="ADAL" clId="{F42417D1-AB2E-477C-8B5F-307B8B23C4C7}" dt="2025-07-08T01:31:16.005" v="259" actId="20577"/>
      <pc:docMkLst>
        <pc:docMk/>
      </pc:docMkLst>
      <pc:sldChg chg="modSp mod">
        <pc:chgData name="Kelly Urresta" userId="4af3ae82-40bf-4c2e-b170-9b8c39914392" providerId="ADAL" clId="{F42417D1-AB2E-477C-8B5F-307B8B23C4C7}" dt="2025-07-08T00:26:10.229" v="70" actId="20577"/>
        <pc:sldMkLst>
          <pc:docMk/>
          <pc:sldMk cId="3037812869" sldId="316"/>
        </pc:sldMkLst>
        <pc:spChg chg="mod">
          <ac:chgData name="Kelly Urresta" userId="4af3ae82-40bf-4c2e-b170-9b8c39914392" providerId="ADAL" clId="{F42417D1-AB2E-477C-8B5F-307B8B23C4C7}" dt="2025-07-08T00:26:10.229" v="70" actId="20577"/>
          <ac:spMkLst>
            <pc:docMk/>
            <pc:sldMk cId="3037812869" sldId="316"/>
            <ac:spMk id="4" creationId="{BFAF7377-87AF-3A8C-539C-8A9651F5DA33}"/>
          </ac:spMkLst>
        </pc:spChg>
      </pc:sldChg>
      <pc:sldChg chg="modSp mod">
        <pc:chgData name="Kelly Urresta" userId="4af3ae82-40bf-4c2e-b170-9b8c39914392" providerId="ADAL" clId="{F42417D1-AB2E-477C-8B5F-307B8B23C4C7}" dt="2025-07-08T01:31:16.005" v="259" actId="20577"/>
        <pc:sldMkLst>
          <pc:docMk/>
          <pc:sldMk cId="2102623863" sldId="349"/>
        </pc:sldMkLst>
        <pc:spChg chg="mod">
          <ac:chgData name="Kelly Urresta" userId="4af3ae82-40bf-4c2e-b170-9b8c39914392" providerId="ADAL" clId="{F42417D1-AB2E-477C-8B5F-307B8B23C4C7}" dt="2025-07-08T01:31:16.005" v="259" actId="20577"/>
          <ac:spMkLst>
            <pc:docMk/>
            <pc:sldMk cId="2102623863" sldId="349"/>
            <ac:spMk id="3" creationId="{9DC20BFF-68E0-D65C-8D06-850574EB37C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0E99E25-5B65-D93A-3010-8B947D67E6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es-ES"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AEB28A-33CC-6CF5-1214-F2C3205F67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s-ES" sz="1200"/>
            </a:lvl1pPr>
          </a:lstStyle>
          <a:p>
            <a:pPr rtl="0"/>
            <a:fld id="{30AAA6EE-6919-4DC7-8439-298F991E723B}" type="datetime1">
              <a:rPr lang="es-ES" smtClean="0"/>
              <a:t>07/07/2025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3D63414-6160-FF79-B3F6-CD615625C84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s-ES"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583E93F-BDEC-C5F7-2553-8324882C41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s-ES" sz="1200"/>
            </a:lvl1pPr>
          </a:lstStyle>
          <a:p>
            <a:pPr rtl="0"/>
            <a:fld id="{397C78D2-97D1-4B37-BDD1-08A09BD4CA9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9135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es-ES"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s-ES" sz="1200"/>
            </a:lvl1pPr>
          </a:lstStyle>
          <a:p>
            <a:fld id="{340614D4-F124-4668-AD9D-A3BFE7ECCF6B}" type="datetime1">
              <a:rPr lang="es-ES" smtClean="0"/>
              <a:pPr/>
              <a:t>07/07/2025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s-ES"/>
            </a:def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s-ES" sz="1200"/>
            </a:lvl1pPr>
          </a:lstStyle>
          <a:p>
            <a:pPr rtl="0"/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s-ES" sz="1200"/>
            </a:lvl1pPr>
          </a:lstStyle>
          <a:p>
            <a:pPr rtl="0"/>
            <a:fld id="{D5939589-3E79-4C82-AA4A-FE78234FAA5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9496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D5939589-3E79-4C82-AA4A-FE78234FAA59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17961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7AB8C7-5AD3-E838-8D17-7E6E545B4D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ABB6B155-562F-22FF-354B-D99B414945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316220E-85DD-371F-311E-DA4AC36538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18179DB-0EDB-36EB-4DED-584BE43B47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D5939589-3E79-4C82-AA4A-FE78234FAA59}" type="slidenum">
              <a:rPr lang="es-ES" smtClean="0"/>
              <a:t>17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909254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2B066A-3864-3A43-CDED-CFF261706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36A563ED-7D0B-9904-BED2-45ADF68995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F05372A-E363-997D-A466-52032A9174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A85DD58-FEDA-8C7E-22B4-D8912E0170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D5939589-3E79-4C82-AA4A-FE78234FAA59}" type="slidenum">
              <a:rPr lang="es-ES" smtClean="0"/>
              <a:t>19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7343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FB8E5B-1912-3CE2-87F6-37FD4AA329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A9F51D5F-A223-A3DE-9E57-037ECA7339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48163222-4A91-9EFF-D08C-611B2ED429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CDA5A3F-0B50-F349-C45F-7AE3ECBE00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D5939589-3E79-4C82-AA4A-FE78234FAA59}" type="slidenum">
              <a:rPr lang="es-ES" smtClean="0"/>
              <a:t>20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33648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D5939589-3E79-4C82-AA4A-FE78234FAA59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3487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D5939589-3E79-4C82-AA4A-FE78234FAA59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6773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B862D4-798D-A530-03BC-C64825C70C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934B294A-8F2F-8CE2-FBA9-6F6B4AB108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46A2664-B564-51A9-C663-6726DD0891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876C3A-80F5-CDB8-499B-57324E9E47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D5939589-3E79-4C82-AA4A-FE78234FAA59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2586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D5939589-3E79-4C82-AA4A-FE78234FAA59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0776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3445A-1880-1BBD-5AE4-5169C3FDC0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EC56BBC8-F570-E33A-0C34-960BBFA5EA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4E1168A8-F565-35C0-94A0-13BE706EAF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6BB503C-8E20-B7D2-9895-9B91A0410A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D5939589-3E79-4C82-AA4A-FE78234FAA59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5519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887254-4EE4-433A-6157-926D8B479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C1CE6BDF-7F0D-B04F-359D-C0375E82EC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5B1B101A-E220-BCF9-14D3-AF194F2834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2F83C2-7C25-5474-79FB-65338675AC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D5939589-3E79-4C82-AA4A-FE78234FAA59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5303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029E23-450E-35A1-D890-21EA504FEB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5CA68E4-C2BD-94A4-9D1A-C3F2026F81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78DA4420-27BF-B98D-6B93-2E0097AA91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11BFF85-9F6E-5580-D8AA-6B84855211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D5939589-3E79-4C82-AA4A-FE78234FAA59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6271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D5939589-3E79-4C82-AA4A-FE78234FAA59}" type="slidenum">
              <a:rPr lang="es-ES" smtClean="0"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9010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19100816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61339687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0904072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05336132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9117424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6327622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75243917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2951544"/>
      </p:ext>
    </p:extLst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de solo título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59" y="357809"/>
            <a:ext cx="7983110" cy="3080335"/>
          </a:xfrm>
        </p:spPr>
        <p:txBody>
          <a:bodyPr lIns="0" tIns="0" rIns="0" bIns="0" rtlCol="0" anchor="b"/>
          <a:lstStyle>
            <a:lvl1pPr algn="l">
              <a:lnSpc>
                <a:spcPts val="5400"/>
              </a:lnSpc>
              <a:defRPr lang="es-ES" sz="5400" b="1" i="0" cap="all" spc="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E825845-66DD-4B77-A729-CD97D156F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280160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22749162-63A5-5BF9-895E-B0577A6C4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61510" y="2744546"/>
            <a:ext cx="465456" cy="581432"/>
            <a:chOff x="7843462" y="2744546"/>
            <a:chExt cx="465456" cy="581432"/>
          </a:xfrm>
        </p:grpSpPr>
        <p:sp>
          <p:nvSpPr>
            <p:cNvPr id="19" name="Gráfico 12">
              <a:extLst>
                <a:ext uri="{FF2B5EF4-FFF2-40B4-BE49-F238E27FC236}">
                  <a16:creationId xmlns:a16="http://schemas.microsoft.com/office/drawing/2014/main" id="{818B4386-1FCF-4ACE-BE25-AF9CC5E2256F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21" name="Gráfico 13">
              <a:extLst>
                <a:ext uri="{FF2B5EF4-FFF2-40B4-BE49-F238E27FC236}">
                  <a16:creationId xmlns:a16="http://schemas.microsoft.com/office/drawing/2014/main" id="{19319560-50ED-4963-A2CF-74663239D426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23" name="Gráfico 15">
              <a:extLst>
                <a:ext uri="{FF2B5EF4-FFF2-40B4-BE49-F238E27FC236}">
                  <a16:creationId xmlns:a16="http://schemas.microsoft.com/office/drawing/2014/main" id="{E5ABBDAD-943D-48F3-9C80-B29C48966C79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2069359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e imagen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6544" y="614202"/>
            <a:ext cx="5918072" cy="2276856"/>
          </a:xfrm>
        </p:spPr>
        <p:txBody>
          <a:bodyPr lIns="0" tIns="0" rIns="0" bIns="0" rtlCol="0" anchor="b"/>
          <a:lstStyle>
            <a:lvl1pPr algn="r">
              <a:lnSpc>
                <a:spcPts val="4000"/>
              </a:lnSpc>
              <a:defRPr lang="es-ES" sz="4000" b="1" cap="all" spc="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1C738AB3-8054-6E21-C34C-36AF3A31AC4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 rtlCol="0"/>
          <a:lstStyle>
            <a:lvl1pPr>
              <a:defRPr lang="es-ES">
                <a:solidFill>
                  <a:schemeClr val="bg1"/>
                </a:solidFill>
              </a:defRPr>
            </a:lvl1pPr>
          </a:lstStyle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  <p:sp>
        <p:nvSpPr>
          <p:cNvPr id="19" name="Marcador de posición de imagen 18">
            <a:extLst>
              <a:ext uri="{FF2B5EF4-FFF2-40B4-BE49-F238E27FC236}">
                <a16:creationId xmlns:a16="http://schemas.microsoft.com/office/drawing/2014/main" id="{34120D15-E48C-4FBE-BB95-24DB36D9F45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280160" y="2530058"/>
            <a:ext cx="3707972" cy="3707971"/>
          </a:xfrm>
          <a:custGeom>
            <a:avLst/>
            <a:gdLst>
              <a:gd name="connsiteX0" fmla="*/ 1853986 w 3707972"/>
              <a:gd name="connsiteY0" fmla="*/ 0 h 3707971"/>
              <a:gd name="connsiteX1" fmla="*/ 3707972 w 3707972"/>
              <a:gd name="connsiteY1" fmla="*/ 1853986 h 3707971"/>
              <a:gd name="connsiteX2" fmla="*/ 2043545 w 3707972"/>
              <a:gd name="connsiteY2" fmla="*/ 3698400 h 3707971"/>
              <a:gd name="connsiteX3" fmla="*/ 1854006 w 3707972"/>
              <a:gd name="connsiteY3" fmla="*/ 3707971 h 3707971"/>
              <a:gd name="connsiteX4" fmla="*/ 1853966 w 3707972"/>
              <a:gd name="connsiteY4" fmla="*/ 3707971 h 3707971"/>
              <a:gd name="connsiteX5" fmla="*/ 1664427 w 3707972"/>
              <a:gd name="connsiteY5" fmla="*/ 3698400 h 3707971"/>
              <a:gd name="connsiteX6" fmla="*/ 0 w 3707972"/>
              <a:gd name="connsiteY6" fmla="*/ 1853986 h 3707971"/>
              <a:gd name="connsiteX7" fmla="*/ 1853986 w 3707972"/>
              <a:gd name="connsiteY7" fmla="*/ 0 h 370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07972" h="3707971">
                <a:moveTo>
                  <a:pt x="1853986" y="0"/>
                </a:moveTo>
                <a:cubicBezTo>
                  <a:pt x="2877914" y="0"/>
                  <a:pt x="3707972" y="830058"/>
                  <a:pt x="3707972" y="1853986"/>
                </a:cubicBezTo>
                <a:cubicBezTo>
                  <a:pt x="3707972" y="2813919"/>
                  <a:pt x="2978429" y="3603458"/>
                  <a:pt x="2043545" y="3698400"/>
                </a:cubicBezTo>
                <a:lnTo>
                  <a:pt x="1854006" y="3707971"/>
                </a:lnTo>
                <a:lnTo>
                  <a:pt x="1853966" y="3707971"/>
                </a:lnTo>
                <a:lnTo>
                  <a:pt x="1664427" y="3698400"/>
                </a:lnTo>
                <a:cubicBezTo>
                  <a:pt x="729543" y="3603458"/>
                  <a:pt x="0" y="2813919"/>
                  <a:pt x="0" y="1853986"/>
                </a:cubicBezTo>
                <a:cubicBezTo>
                  <a:pt x="0" y="830058"/>
                  <a:pt x="830058" y="0"/>
                  <a:pt x="1853986" y="0"/>
                </a:cubicBezTo>
                <a:close/>
              </a:path>
            </a:pathLst>
          </a:custGeom>
        </p:spPr>
        <p:txBody>
          <a:bodyPr wrap="square" tIns="914400" rtlCol="0" anchor="t">
            <a:noAutofit/>
          </a:bodyPr>
          <a:lstStyle>
            <a:lvl1pPr algn="ctr">
              <a:buNone/>
              <a:defRPr lang="es-ES" sz="16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Haga clic para agregar una imagen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FD1B85-4BEF-C1C1-5619-B82E9E44A9F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16548" y="3161752"/>
            <a:ext cx="5918068" cy="3144965"/>
          </a:xfrm>
        </p:spPr>
        <p:txBody>
          <a:bodyPr lIns="0" tIns="0" rIns="0" bIns="0" rtlCol="0">
            <a:normAutofit/>
          </a:bodyPr>
          <a:lstStyle>
            <a:lvl1pPr marL="0" indent="0" algn="r">
              <a:spcBef>
                <a:spcPts val="1200"/>
              </a:spcBef>
              <a:buNone/>
              <a:defRPr lang="es-ES" sz="2400">
                <a:solidFill>
                  <a:schemeClr val="bg1"/>
                </a:solidFill>
              </a:defRPr>
            </a:lvl1pPr>
            <a:lvl2pPr marL="457200" indent="0" algn="r">
              <a:spcBef>
                <a:spcPts val="1200"/>
              </a:spcBef>
              <a:buNone/>
              <a:defRPr lang="es-ES" sz="2400">
                <a:solidFill>
                  <a:schemeClr val="bg1"/>
                </a:solidFill>
              </a:defRPr>
            </a:lvl2pPr>
            <a:lvl3pPr marL="914400" indent="0" algn="r">
              <a:spcBef>
                <a:spcPts val="1200"/>
              </a:spcBef>
              <a:buNone/>
              <a:defRPr lang="es-ES" sz="2400">
                <a:solidFill>
                  <a:schemeClr val="bg1"/>
                </a:solidFill>
              </a:defRPr>
            </a:lvl3pPr>
            <a:lvl4pPr marL="1371600" indent="0" algn="r">
              <a:spcBef>
                <a:spcPts val="1200"/>
              </a:spcBef>
              <a:buNone/>
              <a:defRPr lang="es-ES" sz="2400">
                <a:solidFill>
                  <a:schemeClr val="bg1"/>
                </a:solidFill>
              </a:defRPr>
            </a:lvl4pPr>
            <a:lvl5pPr marL="1828800" indent="0" algn="r">
              <a:buNone/>
              <a:defRPr lang="es-ES" sz="18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13AE7F8D-AE68-4A83-BAB5-3A97D473C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Gráfico 12">
            <a:extLst>
              <a:ext uri="{FF2B5EF4-FFF2-40B4-BE49-F238E27FC236}">
                <a16:creationId xmlns:a16="http://schemas.microsoft.com/office/drawing/2014/main" id="{EA1B6985-3E5A-40F4-9268-D4AB3BBF8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45394" y="276027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13" name="Gráfico 13">
            <a:extLst>
              <a:ext uri="{FF2B5EF4-FFF2-40B4-BE49-F238E27FC236}">
                <a16:creationId xmlns:a16="http://schemas.microsoft.com/office/drawing/2014/main" id="{338BC906-9D03-4280-85E8-21A81BC21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86614" y="253098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17" name="Gráfico 15">
            <a:extLst>
              <a:ext uri="{FF2B5EF4-FFF2-40B4-BE49-F238E27FC236}">
                <a16:creationId xmlns:a16="http://schemas.microsoft.com/office/drawing/2014/main" id="{C5C06D53-C9F6-47E8-BFE1-B8193A1AE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652402" y="6031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CE9872E9-2F0D-2FEB-0974-F0BBBC5E033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7238999" y="6356350"/>
            <a:ext cx="3795615" cy="365125"/>
          </a:xfrm>
        </p:spPr>
        <p:txBody>
          <a:bodyPr rtlCol="0"/>
          <a:lstStyle>
            <a:lvl1pPr>
              <a:defRPr lang="es-ES">
                <a:solidFill>
                  <a:schemeClr val="bg1"/>
                </a:solidFill>
              </a:defRPr>
            </a:lvl1pPr>
          </a:lstStyle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352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+ Imagen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59" y="3386775"/>
            <a:ext cx="8311102" cy="3080335"/>
          </a:xfrm>
        </p:spPr>
        <p:txBody>
          <a:bodyPr lIns="0" tIns="274320" rIns="0" bIns="0" rtlCol="0" anchor="t" anchorCtr="0"/>
          <a:lstStyle>
            <a:lvl1pPr algn="l">
              <a:lnSpc>
                <a:spcPts val="5400"/>
              </a:lnSpc>
              <a:defRPr lang="es-ES" sz="5400" b="1" i="0" cap="all" spc="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E825845-66DD-4B77-A729-CD97D156F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280160" y="0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22749162-63A5-5BF9-895E-B0577A6C4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9670435">
            <a:off x="7632743" y="794953"/>
            <a:ext cx="465456" cy="581432"/>
            <a:chOff x="7843462" y="2744546"/>
            <a:chExt cx="465456" cy="581432"/>
          </a:xfrm>
        </p:grpSpPr>
        <p:sp>
          <p:nvSpPr>
            <p:cNvPr id="19" name="Gráfico 12">
              <a:extLst>
                <a:ext uri="{FF2B5EF4-FFF2-40B4-BE49-F238E27FC236}">
                  <a16:creationId xmlns:a16="http://schemas.microsoft.com/office/drawing/2014/main" id="{818B4386-1FCF-4ACE-BE25-AF9CC5E2256F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21" name="Gráfico 13">
              <a:extLst>
                <a:ext uri="{FF2B5EF4-FFF2-40B4-BE49-F238E27FC236}">
                  <a16:creationId xmlns:a16="http://schemas.microsoft.com/office/drawing/2014/main" id="{19319560-50ED-4963-A2CF-74663239D426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23" name="Gráfico 15">
              <a:extLst>
                <a:ext uri="{FF2B5EF4-FFF2-40B4-BE49-F238E27FC236}">
                  <a16:creationId xmlns:a16="http://schemas.microsoft.com/office/drawing/2014/main" id="{E5ABBDAD-943D-48F3-9C80-B29C48966C79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</p:grpSp>
      <p:sp>
        <p:nvSpPr>
          <p:cNvPr id="3" name="Marcador de posición de imagen 14">
            <a:extLst>
              <a:ext uri="{FF2B5EF4-FFF2-40B4-BE49-F238E27FC236}">
                <a16:creationId xmlns:a16="http://schemas.microsoft.com/office/drawing/2014/main" id="{01D87F51-D69B-9038-0566-4FDC355AB6F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97587" y="411831"/>
            <a:ext cx="3521337" cy="3521344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tIns="914400" rtlCol="0" anchor="t" anchorCtr="0">
            <a:noAutofit/>
          </a:bodyPr>
          <a:lstStyle>
            <a:lvl1pPr algn="ctr">
              <a:buNone/>
              <a:defRPr lang="es-ES"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Haga clic para agregar una imagen</a:t>
            </a:r>
          </a:p>
        </p:txBody>
      </p:sp>
    </p:spTree>
    <p:extLst>
      <p:ext uri="{BB962C8B-B14F-4D97-AF65-F5344CB8AC3E}">
        <p14:creationId xmlns:p14="http://schemas.microsoft.com/office/powerpoint/2010/main" val="417434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516302"/>
      </p:ext>
    </p:extLst>
  </p:cSld>
  <p:clrMapOvr>
    <a:masterClrMapping/>
  </p:clrMapOvr>
  <p:hf sldNum="0" hdr="0" ft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+ Subtítulo + Imagen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80159" y="640080"/>
            <a:ext cx="10302240" cy="1852046"/>
          </a:xfrm>
        </p:spPr>
        <p:txBody>
          <a:bodyPr lIns="0" tIns="0" rIns="0" bIns="0" rtlCol="0" anchor="b"/>
          <a:lstStyle>
            <a:lvl1pPr algn="l">
              <a:lnSpc>
                <a:spcPts val="5400"/>
              </a:lnSpc>
              <a:defRPr lang="es-ES" sz="5400" b="1" i="0" cap="all" spc="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80158" y="2588447"/>
            <a:ext cx="7853678" cy="726645"/>
          </a:xfrm>
        </p:spPr>
        <p:txBody>
          <a:bodyPr lIns="0" tIns="0" rIns="0" bIns="0" rtlCol="0" anchor="t" anchorCtr="0">
            <a:normAutofit/>
          </a:bodyPr>
          <a:lstStyle>
            <a:lvl1pPr marL="0" indent="0" algn="l">
              <a:buNone/>
              <a:defRPr lang="es-ES" sz="2400">
                <a:solidFill>
                  <a:schemeClr val="bg1"/>
                </a:solidFill>
              </a:defRPr>
            </a:lvl1pPr>
            <a:lvl2pPr marL="457200" indent="0" algn="ctr">
              <a:buNone/>
              <a:defRPr lang="es-ES" sz="2000"/>
            </a:lvl2pPr>
            <a:lvl3pPr marL="914400" indent="0" algn="ctr">
              <a:buNone/>
              <a:defRPr lang="es-ES" sz="1800"/>
            </a:lvl3pPr>
            <a:lvl4pPr marL="1371600" indent="0" algn="ctr">
              <a:buNone/>
              <a:defRPr lang="es-ES" sz="1600"/>
            </a:lvl4pPr>
            <a:lvl5pPr marL="1828800" indent="0" algn="ctr">
              <a:buNone/>
              <a:defRPr lang="es-ES" sz="1600"/>
            </a:lvl5pPr>
            <a:lvl6pPr marL="2286000" indent="0" algn="ctr">
              <a:buNone/>
              <a:defRPr lang="es-ES" sz="1600"/>
            </a:lvl6pPr>
            <a:lvl7pPr marL="2743200" indent="0" algn="ctr">
              <a:buNone/>
              <a:defRPr lang="es-ES" sz="1600"/>
            </a:lvl7pPr>
            <a:lvl8pPr marL="3200400" indent="0" algn="ctr">
              <a:buNone/>
              <a:defRPr lang="es-ES" sz="1600"/>
            </a:lvl8pPr>
            <a:lvl9pPr marL="3657600" indent="0" algn="ctr">
              <a:buNone/>
              <a:defRPr lang="es-ES" sz="1600"/>
            </a:lvl9pPr>
          </a:lstStyle>
          <a:p>
            <a:pPr lvl="0" rtl="0"/>
            <a:r>
              <a:rPr lang="es-ES"/>
              <a:t>Haga clic para agregar texto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E825845-66DD-4B77-A729-CD97D156F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280160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22749162-63A5-5BF9-895E-B0577A6C4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659974" y="4456458"/>
            <a:ext cx="465456" cy="581432"/>
            <a:chOff x="7843462" y="2744546"/>
            <a:chExt cx="465456" cy="581432"/>
          </a:xfrm>
        </p:grpSpPr>
        <p:sp>
          <p:nvSpPr>
            <p:cNvPr id="19" name="Gráfico 12">
              <a:extLst>
                <a:ext uri="{FF2B5EF4-FFF2-40B4-BE49-F238E27FC236}">
                  <a16:creationId xmlns:a16="http://schemas.microsoft.com/office/drawing/2014/main" id="{818B4386-1FCF-4ACE-BE25-AF9CC5E2256F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21" name="Gráfico 13">
              <a:extLst>
                <a:ext uri="{FF2B5EF4-FFF2-40B4-BE49-F238E27FC236}">
                  <a16:creationId xmlns:a16="http://schemas.microsoft.com/office/drawing/2014/main" id="{19319560-50ED-4963-A2CF-74663239D426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23" name="Gráfico 15">
              <a:extLst>
                <a:ext uri="{FF2B5EF4-FFF2-40B4-BE49-F238E27FC236}">
                  <a16:creationId xmlns:a16="http://schemas.microsoft.com/office/drawing/2014/main" id="{E5ABBDAD-943D-48F3-9C80-B29C48966C79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</p:grpSp>
      <p:sp>
        <p:nvSpPr>
          <p:cNvPr id="5" name="Marcador de posición de imagen 14">
            <a:extLst>
              <a:ext uri="{FF2B5EF4-FFF2-40B4-BE49-F238E27FC236}">
                <a16:creationId xmlns:a16="http://schemas.microsoft.com/office/drawing/2014/main" id="{5DDB7824-50BA-B12F-AD49-CA8953CA3A0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536252" y="3205313"/>
            <a:ext cx="3043077" cy="3043083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tIns="914400" rtlCol="0" anchor="t" anchorCtr="0">
            <a:noAutofit/>
          </a:bodyPr>
          <a:lstStyle>
            <a:lvl1pPr algn="ctr">
              <a:buNone/>
              <a:defRPr lang="es-ES"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Haga clic para agregar una imagen</a:t>
            </a:r>
          </a:p>
        </p:txBody>
      </p:sp>
    </p:spTree>
    <p:extLst>
      <p:ext uri="{BB962C8B-B14F-4D97-AF65-F5344CB8AC3E}">
        <p14:creationId xmlns:p14="http://schemas.microsoft.com/office/powerpoint/2010/main" val="764519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, imagen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800" y="640080"/>
            <a:ext cx="7498080" cy="1280160"/>
          </a:xfrm>
        </p:spPr>
        <p:txBody>
          <a:bodyPr lIns="0" tIns="0" rIns="0" bIns="0" rtlCol="0" anchor="b" anchorCtr="0"/>
          <a:lstStyle>
            <a:lvl1pPr>
              <a:defRPr lang="es-ES" sz="4000" b="1" cap="all" spc="0" baseline="0"/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632" y="722376"/>
            <a:ext cx="520991" cy="517379"/>
          </a:xfrm>
        </p:spPr>
        <p:txBody>
          <a:bodyPr rtlCol="0" anchor="t" anchorCtr="0"/>
          <a:lstStyle>
            <a:lvl1pPr>
              <a:defRPr lang="es-ES"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  <p:sp>
        <p:nvSpPr>
          <p:cNvPr id="15" name="Marcador de posición de imagen 14">
            <a:extLst>
              <a:ext uri="{FF2B5EF4-FFF2-40B4-BE49-F238E27FC236}">
                <a16:creationId xmlns:a16="http://schemas.microsoft.com/office/drawing/2014/main" id="{E62FC6D8-DD87-4B93-8491-43C84EE63FE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317615" y="895646"/>
            <a:ext cx="1956925" cy="195692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tIns="91440" rtlCol="0" anchor="t" anchorCtr="0">
            <a:noAutofit/>
          </a:bodyPr>
          <a:lstStyle>
            <a:lvl1pPr algn="ctr">
              <a:buNone/>
              <a:defRPr lang="es-ES" sz="1800"/>
            </a:lvl1pPr>
          </a:lstStyle>
          <a:p>
            <a:pPr rtl="0"/>
            <a:r>
              <a:rPr lang="es-ES"/>
              <a:t>Haga clic para agregar una imagen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14800" y="2194560"/>
            <a:ext cx="7498080" cy="4023360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10000"/>
              </a:lnSpc>
              <a:buNone/>
              <a:defRPr lang="es-ES" sz="1800"/>
            </a:lvl1pPr>
            <a:lvl2pPr marL="228600">
              <a:defRPr lang="es-ES" sz="1600"/>
            </a:lvl2pPr>
            <a:lvl3pPr marL="457200">
              <a:defRPr lang="es-ES" sz="1400"/>
            </a:lvl3pPr>
            <a:lvl4pPr marL="685800">
              <a:defRPr lang="es-ES" sz="1200"/>
            </a:lvl4pPr>
            <a:lvl5pPr>
              <a:defRPr lang="es-ES" sz="1400"/>
            </a:lvl5pPr>
          </a:lstStyle>
          <a:p>
            <a:pPr lvl="0" rtl="0"/>
            <a:r>
              <a:rPr lang="es-ES"/>
              <a:t>Haga clic para agregar texto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758B5E78-A531-681D-1312-F21B52D0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970685" y="620661"/>
            <a:ext cx="403448" cy="381782"/>
            <a:chOff x="10969280" y="1780012"/>
            <a:chExt cx="403448" cy="381782"/>
          </a:xfrm>
        </p:grpSpPr>
        <p:sp>
          <p:nvSpPr>
            <p:cNvPr id="17" name="Gráfico 10">
              <a:extLst>
                <a:ext uri="{FF2B5EF4-FFF2-40B4-BE49-F238E27FC236}">
                  <a16:creationId xmlns:a16="http://schemas.microsoft.com/office/drawing/2014/main" id="{AAD06B87-D9B2-4F94-B734-A8F039A20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281590" y="2070656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accent2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9" name="Gráfico 11">
              <a:extLst>
                <a:ext uri="{FF2B5EF4-FFF2-40B4-BE49-F238E27FC236}">
                  <a16:creationId xmlns:a16="http://schemas.microsoft.com/office/drawing/2014/main" id="{BB13A13C-36EA-4B13-9175-C5FE95B34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969280" y="1780012"/>
              <a:ext cx="139039" cy="139039"/>
            </a:xfrm>
            <a:custGeom>
              <a:avLst/>
              <a:gdLst>
                <a:gd name="connsiteX0" fmla="*/ 129602 w 139039"/>
                <a:gd name="connsiteY0" fmla="*/ 60082 h 139039"/>
                <a:gd name="connsiteX1" fmla="*/ 78957 w 139039"/>
                <a:gd name="connsiteY1" fmla="*/ 60082 h 139039"/>
                <a:gd name="connsiteX2" fmla="*/ 78957 w 139039"/>
                <a:gd name="connsiteY2" fmla="*/ 9437 h 139039"/>
                <a:gd name="connsiteX3" fmla="*/ 69520 w 139039"/>
                <a:gd name="connsiteY3" fmla="*/ 0 h 139039"/>
                <a:gd name="connsiteX4" fmla="*/ 60082 w 139039"/>
                <a:gd name="connsiteY4" fmla="*/ 9437 h 139039"/>
                <a:gd name="connsiteX5" fmla="*/ 60082 w 139039"/>
                <a:gd name="connsiteY5" fmla="*/ 60082 h 139039"/>
                <a:gd name="connsiteX6" fmla="*/ 9437 w 139039"/>
                <a:gd name="connsiteY6" fmla="*/ 60082 h 139039"/>
                <a:gd name="connsiteX7" fmla="*/ 0 w 139039"/>
                <a:gd name="connsiteY7" fmla="*/ 69520 h 139039"/>
                <a:gd name="connsiteX8" fmla="*/ 9437 w 139039"/>
                <a:gd name="connsiteY8" fmla="*/ 78957 h 139039"/>
                <a:gd name="connsiteX9" fmla="*/ 60082 w 139039"/>
                <a:gd name="connsiteY9" fmla="*/ 78957 h 139039"/>
                <a:gd name="connsiteX10" fmla="*/ 60082 w 139039"/>
                <a:gd name="connsiteY10" fmla="*/ 129602 h 139039"/>
                <a:gd name="connsiteX11" fmla="*/ 69520 w 139039"/>
                <a:gd name="connsiteY11" fmla="*/ 139039 h 139039"/>
                <a:gd name="connsiteX12" fmla="*/ 78957 w 139039"/>
                <a:gd name="connsiteY12" fmla="*/ 129602 h 139039"/>
                <a:gd name="connsiteX13" fmla="*/ 78957 w 139039"/>
                <a:gd name="connsiteY13" fmla="*/ 78957 h 139039"/>
                <a:gd name="connsiteX14" fmla="*/ 129602 w 139039"/>
                <a:gd name="connsiteY14" fmla="*/ 78957 h 139039"/>
                <a:gd name="connsiteX15" fmla="*/ 139039 w 139039"/>
                <a:gd name="connsiteY15" fmla="*/ 69520 h 139039"/>
                <a:gd name="connsiteX16" fmla="*/ 129602 w 139039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9" h="139039">
                  <a:moveTo>
                    <a:pt x="129602" y="60082"/>
                  </a:moveTo>
                  <a:lnTo>
                    <a:pt x="78957" y="60082"/>
                  </a:lnTo>
                  <a:lnTo>
                    <a:pt x="78957" y="9437"/>
                  </a:lnTo>
                  <a:cubicBezTo>
                    <a:pt x="78957" y="4225"/>
                    <a:pt x="74731" y="0"/>
                    <a:pt x="69520" y="0"/>
                  </a:cubicBezTo>
                  <a:cubicBezTo>
                    <a:pt x="64308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8" y="139039"/>
                    <a:pt x="69520" y="139039"/>
                  </a:cubicBezTo>
                  <a:cubicBezTo>
                    <a:pt x="74731" y="139039"/>
                    <a:pt x="78957" y="134814"/>
                    <a:pt x="78957" y="129602"/>
                  </a:cubicBezTo>
                  <a:lnTo>
                    <a:pt x="78957" y="78957"/>
                  </a:lnTo>
                  <a:lnTo>
                    <a:pt x="129602" y="78957"/>
                  </a:lnTo>
                  <a:cubicBezTo>
                    <a:pt x="134814" y="78957"/>
                    <a:pt x="139039" y="74731"/>
                    <a:pt x="139039" y="69520"/>
                  </a:cubicBezTo>
                  <a:cubicBezTo>
                    <a:pt x="139039" y="64308"/>
                    <a:pt x="134814" y="60082"/>
                    <a:pt x="129602" y="60082"/>
                  </a:cubicBezTo>
                  <a:close/>
                </a:path>
              </a:pathLst>
            </a:custGeom>
            <a:solidFill>
              <a:schemeClr val="accent2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</p:grpSp>
      <p:sp>
        <p:nvSpPr>
          <p:cNvPr id="4" name="Marcador de pie de página 8">
            <a:extLst>
              <a:ext uri="{FF2B5EF4-FFF2-40B4-BE49-F238E27FC236}">
                <a16:creationId xmlns:a16="http://schemas.microsoft.com/office/drawing/2014/main" id="{5189CAD3-7011-6481-11F8-05B5CB106F0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1280160" y="6356350"/>
            <a:ext cx="4114800" cy="365125"/>
          </a:xfrm>
        </p:spPr>
        <p:txBody>
          <a:bodyPr lIns="0" rIns="91440" rtlCol="0"/>
          <a:lstStyle>
            <a:lvl1pPr algn="l">
              <a:defRPr lang="es-ES"/>
            </a:lvl1pPr>
          </a:lstStyle>
          <a:p>
            <a:pPr rtl="0"/>
            <a:endParaRPr lang="es-ES" dirty="0"/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CB7CB27F-7A56-A747-A4D6-5627C2463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83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7771054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28409383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024968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F8B2FA8-93D7-866D-531D-317F60BE48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5890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72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1E02ED6E-B1DB-875F-7C9C-B5F6DDC70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5890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17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5001659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1367099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D8DA9DAA-006C-4F4B-980E-E3DF019B24E2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7773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  <p:sldLayoutId id="2147483750" r:id="rId17"/>
    <p:sldLayoutId id="2147483751" r:id="rId18"/>
    <p:sldLayoutId id="2147483752" r:id="rId19"/>
    <p:sldLayoutId id="2147483753" r:id="rId20"/>
    <p:sldLayoutId id="2147483754" r:id="rId21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diario.ec/ecuador-3-386-menores-detenidos-en-2024-2025-por-conflicto-armado-interno-20250622/?utm_source=chatgpt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lpais.com/america/2025-04-07/el-policia-que-entrenaba-ninos-sicarios-en-ecuador.html?utm_source=chatgpt.com" TargetMode="External"/><Relationship Id="rId2" Type="http://schemas.openxmlformats.org/officeDocument/2006/relationships/hyperlink" Target="https://www.tiemporealec.com/reclutamiento-8-201-menores-detenidos-en-los-ultimos-cuatro-anos/?utm_source=chatgpt.co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imicias.ec/noticias/sociedad/ninez-ecuador-informe-trabajo-infantil-pobreza-conflicto-armado/?utm_source=chatgpt.com" TargetMode="External"/><Relationship Id="rId2" Type="http://schemas.openxmlformats.org/officeDocument/2006/relationships/hyperlink" Target="https://www.tiemporealec.com/reclutamiento-8-201-menores-detenidos-en-los-ultimos-cuatro-anos/?utm_source=chatgpt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wissinfo.ch/spa/grave-retroceso-de-la-infancia-en-ecuador-por-la-pandemia-advierte-ong/46669760?utm_source=chatgpt.co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Trauma_infantil?utm_source=chatgpt.com" TargetMode="External"/><Relationship Id="rId2" Type="http://schemas.openxmlformats.org/officeDocument/2006/relationships/hyperlink" Target="https://www.hrw.org/es/world-report/2025/country-chapters/ecuador?utm_source=chatgpt.co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indoamerica.edu.ec/derecho/democracias-contemporaneas-en-america-latina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Relationship Id="rId4" Type="http://schemas.openxmlformats.org/officeDocument/2006/relationships/hyperlink" Target="https://blog.indoamerica.edu.ec/psicologia/lo-que-deberias-conocer-sobre-el-suicidio-adolescente-en-ecuador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C3A9968B-2619-4F71-AB00-4C493E120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0822" y="2116183"/>
            <a:ext cx="6396709" cy="1565229"/>
          </a:xfrm>
        </p:spPr>
        <p:txBody>
          <a:bodyPr vert="horz" lIns="91440" tIns="45720" rIns="91440" bIns="45720" rtlCol="0" anchor="b">
            <a:normAutofit/>
          </a:bodyPr>
          <a:lstStyle>
            <a:defPPr>
              <a:defRPr lang="es-ES"/>
            </a:defPPr>
          </a:lstStyle>
          <a:p>
            <a:pPr algn="r"/>
            <a:r>
              <a:rPr lang="en-US" sz="7200" dirty="0">
                <a:solidFill>
                  <a:schemeClr val="accent1"/>
                </a:solidFill>
              </a:rPr>
              <a:t>Bienvenid@s 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E2A4E6BD-8AA7-513D-126B-ED591617E22F}"/>
              </a:ext>
            </a:extLst>
          </p:cNvPr>
          <p:cNvSpPr txBox="1">
            <a:spLocks/>
          </p:cNvSpPr>
          <p:nvPr/>
        </p:nvSpPr>
        <p:spPr>
          <a:xfrm>
            <a:off x="2137884" y="4314825"/>
            <a:ext cx="9318241" cy="19847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defPPr>
              <a:defRPr lang="es-ES"/>
            </a:defPPr>
            <a:lvl1pPr algn="l" defTabSz="457200" rtl="0" eaLnBrk="1" latinLnBrk="0" hangingPunct="1">
              <a:lnSpc>
                <a:spcPts val="5400"/>
              </a:lnSpc>
              <a:spcBef>
                <a:spcPct val="0"/>
              </a:spcBef>
              <a:buNone/>
              <a:defRPr lang="es-ES" sz="5400" b="1" i="0" kern="1200" cap="all" spc="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5100" dirty="0">
                <a:solidFill>
                  <a:schemeClr val="accent1"/>
                </a:solidFill>
              </a:rPr>
              <a:t>Organización: misión Alianza noruega</a:t>
            </a:r>
          </a:p>
          <a:p>
            <a:pPr algn="r"/>
            <a:r>
              <a:rPr lang="en-US" sz="5100" dirty="0">
                <a:solidFill>
                  <a:schemeClr val="accent1"/>
                </a:solidFill>
              </a:rPr>
              <a:t>Facilitadores: Merwin CHÁVEZ Y KELITA URRESTA</a:t>
            </a:r>
          </a:p>
          <a:p>
            <a:pPr algn="r"/>
            <a:r>
              <a:rPr lang="en-US" sz="6000" dirty="0">
                <a:solidFill>
                  <a:schemeClr val="accent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540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404CA9-221E-7A1E-9871-92D505033A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RECLUTAMIENTO FORZOSO</a:t>
            </a:r>
          </a:p>
        </p:txBody>
      </p:sp>
    </p:spTree>
    <p:extLst>
      <p:ext uri="{BB962C8B-B14F-4D97-AF65-F5344CB8AC3E}">
        <p14:creationId xmlns:p14="http://schemas.microsoft.com/office/powerpoint/2010/main" val="2691383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A94F7C-6806-E360-563A-1CA861FAE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49927"/>
            <a:ext cx="9270230" cy="4891435"/>
          </a:xfrm>
        </p:spPr>
        <p:txBody>
          <a:bodyPr/>
          <a:lstStyle/>
          <a:p>
            <a:pPr marL="0" indent="0">
              <a:buNone/>
            </a:pPr>
            <a:r>
              <a:rPr lang="es-MX" sz="2000" b="1" dirty="0"/>
              <a:t>¿</a:t>
            </a:r>
            <a:r>
              <a:rPr lang="es-MX" sz="2800" b="1" dirty="0"/>
              <a:t>Qué entendemos por “reclutamiento forzoso” en el contexto ecuatoriano?</a:t>
            </a:r>
            <a:endParaRPr lang="es-MX" sz="2800" dirty="0"/>
          </a:p>
          <a:p>
            <a:pPr marL="0" indent="0">
              <a:buNone/>
            </a:pPr>
            <a:endParaRPr lang="es-MX" sz="2800" dirty="0"/>
          </a:p>
          <a:p>
            <a:pPr marL="0" indent="0">
              <a:buNone/>
            </a:pPr>
            <a:r>
              <a:rPr lang="es-MX" sz="2800" dirty="0"/>
              <a:t>¿Es solo cuando los obligan a portar armas? </a:t>
            </a:r>
          </a:p>
          <a:p>
            <a:pPr marL="0" indent="0">
              <a:buNone/>
            </a:pPr>
            <a:r>
              <a:rPr lang="es-MX" sz="2800" dirty="0"/>
              <a:t>¿Qué otras formas existen?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02092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58F7F5-8CA7-73EC-589A-2E08ACF91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073"/>
            <a:ext cx="7668491" cy="627413"/>
          </a:xfrm>
        </p:spPr>
        <p:txBody>
          <a:bodyPr>
            <a:noAutofit/>
          </a:bodyPr>
          <a:lstStyle/>
          <a:p>
            <a:pPr algn="ctr"/>
            <a:r>
              <a:rPr lang="es-EC" sz="3200" b="1" dirty="0"/>
              <a:t>DATOS CLAVES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66E9DC-2873-2F89-88AA-F35B67CF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309"/>
            <a:ext cx="8435802" cy="4642053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Entre </a:t>
            </a:r>
            <a:r>
              <a:rPr lang="es-EC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enero 2024 y mayo 2025</a:t>
            </a: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s-EC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3.386 menores</a:t>
            </a: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fueron detenidos por presunta vinculación a crimen organizado, en operativos contra el “conflicto armado interno” (</a:t>
            </a:r>
            <a:r>
              <a:rPr lang="es-EC" sz="24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 tooltip="Ecuador: 3.386 menores detenidos en 2024-2025 por conflicto armado interno - El Diario"/>
              </a:rPr>
              <a:t>eldiario.ec</a:t>
            </a: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</a:p>
          <a:p>
            <a:pPr lvl="1" algn="just">
              <a:lnSpc>
                <a:spcPct val="115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es-EC" sz="28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683</a:t>
            </a:r>
            <a:r>
              <a:rPr lang="es-EC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de ellos tenían armas (pistolas, ametralladoras, fusiles) (</a:t>
            </a:r>
            <a:r>
              <a:rPr lang="es-EC" sz="28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 tooltip="Ecuador: 3.386 menores detenidos en 2024-2025 por conflicto armado interno - El Diario"/>
              </a:rPr>
              <a:t>eldiario.ec</a:t>
            </a:r>
            <a:r>
              <a:rPr lang="es-EC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Provincias más afectadas: </a:t>
            </a:r>
            <a:r>
              <a:rPr lang="es-EC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Guayas (898), Pichincha (437), El Oro (263), Los Ríos (241), Manabí (239), Esmeraldas (236)</a:t>
            </a: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s-EC" sz="24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 tooltip="Ecuador: 3.386 menores detenidos en 2024-2025 por conflicto armado interno - El Diario"/>
              </a:rPr>
              <a:t>eldiario.ec</a:t>
            </a: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08490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A73B8C-D241-388F-C613-86259FB2B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900545"/>
            <a:ext cx="9297939" cy="5140817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800" kern="10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 enero a octubre 2024, se detuvo a </a:t>
            </a:r>
            <a:r>
              <a:rPr lang="es-EC" sz="2800" b="1" kern="10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3.086 menores</a:t>
            </a:r>
            <a:r>
              <a:rPr lang="es-EC" sz="2800" kern="10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casi el doble que en 2023, sumando 8.201 detenidos en 4 años (</a:t>
            </a:r>
            <a:r>
              <a:rPr lang="es-EC" sz="2800" u="sng" kern="100" dirty="0">
                <a:solidFill>
                  <a:srgbClr val="467886"/>
                </a:solidFill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 tooltip="Reclutamiento: 8.201 menores detenidos en los últimos cuatro años - Tiempo Real EC"/>
              </a:rPr>
              <a:t>tiemporealec.com</a:t>
            </a:r>
            <a:r>
              <a:rPr lang="es-EC" sz="2800" kern="10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800" kern="10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Niños desde los </a:t>
            </a:r>
            <a:r>
              <a:rPr lang="es-EC" sz="2800" b="1" kern="10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10 años</a:t>
            </a:r>
            <a:r>
              <a:rPr lang="es-EC" sz="2800" kern="10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son cooptados para vigilancia, microtráfico, sicariato (</a:t>
            </a:r>
            <a:r>
              <a:rPr lang="es-EC" sz="2800" u="sng" kern="100" dirty="0">
                <a:solidFill>
                  <a:srgbClr val="467886"/>
                </a:solidFill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 tooltip="Reclutamiento: 8.201 menores detenidos en los últimos cuatro años - Tiempo Real EC"/>
              </a:rPr>
              <a:t>tiemporealec.com</a:t>
            </a:r>
            <a:r>
              <a:rPr lang="es-EC" sz="2800" kern="10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  <a:r>
              <a:rPr lang="es-EC" sz="2800" b="1" kern="10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60 % de los miembros de bandas criminales son menores</a:t>
            </a:r>
            <a:r>
              <a:rPr lang="es-EC" sz="2800" kern="10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(12‑17 años) (</a:t>
            </a:r>
            <a:r>
              <a:rPr lang="es-EC" sz="2800" u="sng" kern="100" dirty="0" err="1">
                <a:solidFill>
                  <a:srgbClr val="467886"/>
                </a:solidFill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 tooltip="Reclutamiento: 8.201 menores detenidos en los últimos cuatro años - Tiempo Real EC"/>
              </a:rPr>
              <a:t>tiemporealec</a:t>
            </a:r>
            <a:r>
              <a:rPr lang="es-EC" sz="2800" u="sng" kern="100" dirty="0">
                <a:solidFill>
                  <a:srgbClr val="467886"/>
                </a:solidFill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es-EC" sz="2800" kern="100" dirty="0">
              <a:effectLst/>
              <a:latin typeface="Abadi" panose="020B0604020104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800" kern="10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Caso emblemático: en diciembre de 2024 un policía fue arrestado por entrenar adolescentes como sicarios en Manabí (</a:t>
            </a:r>
            <a:r>
              <a:rPr lang="es-EC" sz="2800" u="sng" kern="100" dirty="0">
                <a:solidFill>
                  <a:srgbClr val="467886"/>
                </a:solidFill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 tooltip="El policía que entrenaba niños sicarios en Ecuador"/>
              </a:rPr>
              <a:t>elpais.com</a:t>
            </a:r>
            <a:r>
              <a:rPr lang="es-EC" sz="2800" kern="10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41052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0C0E72C-899E-112D-7E62-2D6C6C1C46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393" t="19206" r="28393" b="8254"/>
          <a:stretch/>
        </p:blipFill>
        <p:spPr>
          <a:xfrm>
            <a:off x="1343891" y="444398"/>
            <a:ext cx="7578436" cy="6413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003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162C9C-8ABA-F1F8-8D62-B7F3ED480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782"/>
            <a:ext cx="8435802" cy="643248"/>
          </a:xfrm>
        </p:spPr>
        <p:txBody>
          <a:bodyPr>
            <a:normAutofit/>
          </a:bodyPr>
          <a:lstStyle/>
          <a:p>
            <a:pPr algn="ctr"/>
            <a:r>
              <a:rPr lang="es-EC" sz="32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Datos alarmantes:</a:t>
            </a:r>
            <a:endParaRPr lang="es-EC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2ADE5E-A71D-961A-6FC5-403783593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926" y="1330037"/>
            <a:ext cx="8124075" cy="4711326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Postpandemia, el </a:t>
            </a:r>
            <a:r>
              <a:rPr lang="es-EC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36 % de los ni</a:t>
            </a:r>
            <a:r>
              <a:rPr lang="es-EC" sz="2400" b="1" kern="1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ñ</a:t>
            </a:r>
            <a:r>
              <a:rPr lang="es-EC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os vive en hogares pobres</a:t>
            </a: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cifra que alcanza el 43 % en zonas rurales y 61 % entre ni</a:t>
            </a:r>
            <a:r>
              <a:rPr lang="es-EC" sz="2400" kern="1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ñ</a:t>
            </a: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os ind</a:t>
            </a:r>
            <a:r>
              <a:rPr lang="es-EC" sz="2400" kern="1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í</a:t>
            </a: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genas (</a:t>
            </a:r>
            <a:r>
              <a:rPr lang="es-EC" sz="24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 tooltip="Reclutamiento: 8.201 menores detenidos en los últimos cuatro años - Tiempo Real EC"/>
              </a:rPr>
              <a:t>tiemporealec.com</a:t>
            </a: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s-EC" sz="24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" tooltip="Trabajo infantil aumentó 37% en Ecuador en dos años, alertan organizaciones"/>
              </a:rPr>
              <a:t>primicias.ec</a:t>
            </a: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El </a:t>
            </a:r>
            <a:r>
              <a:rPr lang="es-EC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trabajo infantil aumentó 37 %</a:t>
            </a: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entre 2022–24, llegando a </a:t>
            </a:r>
            <a:r>
              <a:rPr lang="es-EC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370.000 niños</a:t>
            </a: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s-EC" sz="24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" tooltip="Trabajo infantil aumentó 37% en Ecuador en dos años, alertan organizaciones"/>
              </a:rPr>
              <a:t>primicias.ec</a:t>
            </a: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Durante la pandemia, el </a:t>
            </a:r>
            <a:r>
              <a:rPr lang="es-EC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39 % de los hogares</a:t>
            </a: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perdió acceso a alimentación escolar; 30 % no accedi</a:t>
            </a:r>
            <a:r>
              <a:rPr lang="es-EC" sz="2400" kern="1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ó</a:t>
            </a: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 vacunas (</a:t>
            </a:r>
            <a:r>
              <a:rPr lang="es-EC" sz="24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4" tooltip="Grave retroceso de la infancia en Ecuador por la pandemia, advierte ONG - SWI swissinfo.ch"/>
              </a:rPr>
              <a:t>swissinfo.ch</a:t>
            </a:r>
            <a:r>
              <a:rPr lang="es-EC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598060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7444D7-E041-64DB-1A08-C3AF2EB34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31273"/>
            <a:ext cx="9436484" cy="5210089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EC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2024, la violencia se intensifica: aumento de homicidios de adolescentes (+17</a:t>
            </a:r>
            <a:r>
              <a:rPr lang="es-EC" sz="32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 </a:t>
            </a:r>
            <a:r>
              <a:rPr lang="es-EC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% primer semestre vs. 2023) (</a:t>
            </a:r>
            <a:r>
              <a:rPr lang="es-EC" sz="32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 tooltip="INFORME MUNDIAL 2025: Ecuador | Human Rights Watch"/>
              </a:rPr>
              <a:t>hrw.org</a:t>
            </a:r>
            <a:r>
              <a:rPr lang="es-EC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EC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Sólo el </a:t>
            </a:r>
            <a:r>
              <a:rPr lang="es-EC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</a:t>
            </a:r>
            <a:r>
              <a:rPr lang="es-EC" sz="32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 </a:t>
            </a:r>
            <a:r>
              <a:rPr lang="es-EC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% de los ni</a:t>
            </a:r>
            <a:r>
              <a:rPr lang="es-EC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ñ</a:t>
            </a:r>
            <a:r>
              <a:rPr lang="es-EC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os que necesitan atenci</a:t>
            </a:r>
            <a:r>
              <a:rPr lang="es-EC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ó</a:t>
            </a:r>
            <a:r>
              <a:rPr lang="es-EC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 psicol</a:t>
            </a:r>
            <a:r>
              <a:rPr lang="es-EC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ó</a:t>
            </a:r>
            <a:r>
              <a:rPr lang="es-EC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gica</a:t>
            </a:r>
            <a:r>
              <a:rPr lang="es-EC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reciben ayuda en el sistema público . </a:t>
            </a:r>
            <a:r>
              <a:rPr lang="es-EC" sz="32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(Inserta fuente local si disponible)</a:t>
            </a:r>
            <a:endParaRPr lang="es-EC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EC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 trauma infantil incrementa el riesgo de problemas emocionales, conductuales y físicos en el largo plazo (</a:t>
            </a:r>
            <a:r>
              <a:rPr lang="es-EC" sz="32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 tooltip="Trauma infantil"/>
              </a:rPr>
              <a:t>es.wikipedia.org</a:t>
            </a:r>
            <a:r>
              <a:rPr lang="es-EC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</a:p>
          <a:p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775318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0D76B7-256A-ED9B-6617-695626CAD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B270BBCD-DBCA-DF62-8353-61FA1E35B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1C9B38-A5A6-AAD6-D1D6-ABA6FF51B3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1192BE5-009B-5D93-A1A9-ABD2C33A33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456C174D-052D-BFBC-D09E-3EB07FEC6C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1" name="Rectangle 25">
              <a:extLst>
                <a:ext uri="{FF2B5EF4-FFF2-40B4-BE49-F238E27FC236}">
                  <a16:creationId xmlns:a16="http://schemas.microsoft.com/office/drawing/2014/main" id="{78D607FD-E8F1-8FE1-CEB3-B73601F3C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22D6D532-D1D7-E369-3C6F-5F033C19CB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BB001CF3-2BC6-FB70-38D7-05252661A0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4" name="Rectangle 28">
              <a:extLst>
                <a:ext uri="{FF2B5EF4-FFF2-40B4-BE49-F238E27FC236}">
                  <a16:creationId xmlns:a16="http://schemas.microsoft.com/office/drawing/2014/main" id="{05A1344C-DAC8-649A-9AA8-2E206B68A6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5" name="Rectangle 29">
              <a:extLst>
                <a:ext uri="{FF2B5EF4-FFF2-40B4-BE49-F238E27FC236}">
                  <a16:creationId xmlns:a16="http://schemas.microsoft.com/office/drawing/2014/main" id="{F693924D-1FBE-1C08-02C7-17C0FC885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AB83233D-5122-CDCB-3EED-5C901E669A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EC87312B-0DF9-CCDA-9BE2-37FE864BFD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</p:grp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575B3576-0A5E-8EA3-11A5-A3EEAFB95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0D94A2F1-DCFE-1B08-4F24-8900A9B797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A6C300-C3DB-7DB9-B0D0-CDD915444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97" y="827359"/>
            <a:ext cx="11066905" cy="5666154"/>
          </a:xfrm>
        </p:spPr>
        <p:txBody>
          <a:bodyPr vert="horz" lIns="91440" tIns="45720" rIns="91440" bIns="45720" rtlCol="0">
            <a:normAutofit fontScale="25000" lnSpcReduction="20000"/>
          </a:bodyPr>
          <a:lstStyle>
            <a:defPPr>
              <a:defRPr lang="es-ES"/>
            </a:defPPr>
          </a:lstStyle>
          <a:p>
            <a:r>
              <a:rPr lang="es-EC" dirty="0"/>
              <a:t> </a:t>
            </a:r>
          </a:p>
          <a:p>
            <a:r>
              <a:rPr lang="es-EC" dirty="0"/>
              <a:t> </a:t>
            </a:r>
          </a:p>
          <a:p>
            <a:r>
              <a:rPr lang="es-EC" sz="6400" b="1" u="sng" dirty="0"/>
              <a:t>ACTIVIDAD:</a:t>
            </a:r>
            <a:endParaRPr lang="es-EC" sz="6400" dirty="0"/>
          </a:p>
          <a:p>
            <a:r>
              <a:rPr lang="es-EC" sz="6400" b="1" dirty="0"/>
              <a:t> </a:t>
            </a:r>
            <a:endParaRPr lang="es-EC" sz="6400" dirty="0"/>
          </a:p>
          <a:p>
            <a:pPr lvl="0"/>
            <a:r>
              <a:rPr lang="es-EC" sz="6400" b="1" dirty="0"/>
              <a:t>Identificar 2 de las Realidades más fuertes que enfrentan los NNA en su comunidad.</a:t>
            </a:r>
            <a:endParaRPr lang="es-EC" sz="6400" dirty="0"/>
          </a:p>
          <a:p>
            <a:r>
              <a:rPr lang="es-EC" sz="6400" b="1" dirty="0"/>
              <a:t> </a:t>
            </a:r>
            <a:endParaRPr lang="es-EC" sz="6400" dirty="0"/>
          </a:p>
          <a:p>
            <a:pPr lvl="0"/>
            <a:r>
              <a:rPr lang="es-EC" sz="6400" b="1" dirty="0"/>
              <a:t>_____________________________</a:t>
            </a:r>
            <a:endParaRPr lang="es-EC" sz="6400" dirty="0"/>
          </a:p>
          <a:p>
            <a:r>
              <a:rPr lang="es-EC" sz="6400" b="1" dirty="0"/>
              <a:t> </a:t>
            </a:r>
            <a:endParaRPr lang="es-EC" sz="6400" dirty="0"/>
          </a:p>
          <a:p>
            <a:pPr lvl="0"/>
            <a:r>
              <a:rPr lang="es-EC" sz="6400" b="1" dirty="0"/>
              <a:t>_____________________________</a:t>
            </a:r>
            <a:endParaRPr lang="es-EC" sz="6400" dirty="0"/>
          </a:p>
          <a:p>
            <a:r>
              <a:rPr lang="es-EC" sz="6400" b="1" dirty="0"/>
              <a:t> </a:t>
            </a:r>
            <a:endParaRPr lang="es-EC" sz="6400" dirty="0"/>
          </a:p>
          <a:p>
            <a:r>
              <a:rPr lang="es-EC" sz="6400" b="1" dirty="0"/>
              <a:t> </a:t>
            </a:r>
            <a:endParaRPr lang="es-EC" sz="6400" dirty="0"/>
          </a:p>
          <a:p>
            <a:pPr lvl="0"/>
            <a:r>
              <a:rPr lang="es-EC" sz="6400" b="1" dirty="0"/>
              <a:t>¿Cómo te sientes al ver las realidades de los NNA de nuestro País?</a:t>
            </a:r>
            <a:endParaRPr lang="es-EC" sz="6400" dirty="0"/>
          </a:p>
          <a:p>
            <a:r>
              <a:rPr lang="es-EC" sz="6400" b="1" dirty="0"/>
              <a:t> </a:t>
            </a:r>
            <a:endParaRPr lang="es-EC" sz="6400" dirty="0"/>
          </a:p>
          <a:p>
            <a:r>
              <a:rPr lang="es-EC" sz="6400" b="1" dirty="0"/>
              <a:t> </a:t>
            </a:r>
            <a:endParaRPr lang="es-EC" sz="6400" dirty="0"/>
          </a:p>
          <a:p>
            <a:r>
              <a:rPr lang="es-EC" sz="6400" b="1" dirty="0"/>
              <a:t> </a:t>
            </a:r>
            <a:endParaRPr lang="es-EC" sz="6400" dirty="0"/>
          </a:p>
          <a:p>
            <a:r>
              <a:rPr lang="es-EC" sz="6400" b="1" dirty="0"/>
              <a:t> </a:t>
            </a:r>
            <a:endParaRPr lang="es-EC" sz="6400" dirty="0"/>
          </a:p>
          <a:p>
            <a:pPr lvl="0"/>
            <a:r>
              <a:rPr lang="es-EC" sz="6400" b="1" dirty="0"/>
              <a:t>¿Qué está realizando la iglesia frente a esta situación?</a:t>
            </a:r>
            <a:endParaRPr lang="es-EC" sz="6400" dirty="0"/>
          </a:p>
          <a:p>
            <a:r>
              <a:rPr lang="es-EC" sz="6400" b="1" dirty="0"/>
              <a:t> </a:t>
            </a:r>
            <a:endParaRPr lang="es-EC" sz="6400" dirty="0"/>
          </a:p>
          <a:p>
            <a:r>
              <a:rPr lang="es-EC" b="1" dirty="0"/>
              <a:t> </a:t>
            </a:r>
            <a:endParaRPr lang="es-EC" dirty="0"/>
          </a:p>
          <a:p>
            <a:endParaRPr lang="en-US" dirty="0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6AEAC66D-96AB-220E-E75B-1694713EB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E984A35-71D0-1A1E-E622-02672AF0D4F2}"/>
              </a:ext>
            </a:extLst>
          </p:cNvPr>
          <p:cNvSpPr txBox="1"/>
          <p:nvPr/>
        </p:nvSpPr>
        <p:spPr>
          <a:xfrm>
            <a:off x="1843872" y="0"/>
            <a:ext cx="8366928" cy="664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EC" sz="3600" kern="1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6</a:t>
            </a:r>
            <a:r>
              <a:rPr lang="es-EC" sz="3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s-EC" sz="36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Trabajo Grupal en salas pequeñas</a:t>
            </a:r>
            <a:endParaRPr lang="es-EC" sz="36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802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390CE-99F5-5E16-7E92-815D2255F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b="1" dirty="0"/>
              <a:t>Qué puede hacer la Iglesia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D2C725D-CB50-C34D-B15E-0278EC90C3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7335" y="620243"/>
            <a:ext cx="9563946" cy="689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C" altLang="es-EC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EC" altLang="es-EC" sz="3200" b="1" dirty="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Educar</a:t>
            </a:r>
            <a:r>
              <a:rPr kumimoji="0" lang="es-EC" altLang="es-EC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 a la comunidad sobre el reclutamiento forzoso.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Identificar adolescentes en riesgo y acompañarlos.</a:t>
            </a:r>
            <a:endParaRPr kumimoji="0" lang="es-EC" altLang="es-EC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Colaborar con otras organizaciones</a:t>
            </a:r>
            <a:r>
              <a:rPr kumimoji="0" lang="es-EC" altLang="es-EC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 de protección.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Crear alternativas reales</a:t>
            </a:r>
            <a:r>
              <a:rPr kumimoji="0" lang="es-EC" altLang="es-EC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 de propósito, empleo, mentoría, discipulado.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Permanecer en oración activa</a:t>
            </a:r>
            <a:r>
              <a:rPr kumimoji="0" lang="es-EC" altLang="es-EC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 por sabiduría, protección y restauración.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s-EC" altLang="es-EC" dirty="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s-EC" altLang="es-EC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s-EC" altLang="es-EC" dirty="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s-EC" altLang="es-EC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C" altLang="es-EC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036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C061FF5-35E5-4B7B-F446-85520070A7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D76D7BF4-D87F-EEDE-E858-FDE1FF11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31D9A1-FC2A-0401-BEF6-753F5B12A7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BA65F84-F814-8777-260B-4602B88E3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71937020-A2AA-823D-C870-6D92938F8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1" name="Rectangle 25">
              <a:extLst>
                <a:ext uri="{FF2B5EF4-FFF2-40B4-BE49-F238E27FC236}">
                  <a16:creationId xmlns:a16="http://schemas.microsoft.com/office/drawing/2014/main" id="{AC2AF2FB-4816-2390-A9A3-9FCC80063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B0C1398F-243A-CBB4-282E-C75C28777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3016AE91-DD72-6221-ABB2-599A76342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4" name="Rectangle 28">
              <a:extLst>
                <a:ext uri="{FF2B5EF4-FFF2-40B4-BE49-F238E27FC236}">
                  <a16:creationId xmlns:a16="http://schemas.microsoft.com/office/drawing/2014/main" id="{52365BB6-87C2-F369-C252-FFA40C74DF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5" name="Rectangle 29">
              <a:extLst>
                <a:ext uri="{FF2B5EF4-FFF2-40B4-BE49-F238E27FC236}">
                  <a16:creationId xmlns:a16="http://schemas.microsoft.com/office/drawing/2014/main" id="{20B4AF35-C929-2036-6548-46BC8A1DBD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31A6F099-7215-A193-A139-46C75EBAA1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EDD05776-DE53-7534-0652-2A6209356C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</p:grp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9588A9CA-3EA9-1B9C-462E-0074CF69B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21F53917-8263-4CCB-4671-93507E9FD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C20BFF-68E0-D65C-8D06-850574EB3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97" y="827359"/>
            <a:ext cx="11066905" cy="5666154"/>
          </a:xfrm>
        </p:spPr>
        <p:txBody>
          <a:bodyPr vert="horz" lIns="91440" tIns="45720" rIns="91440" bIns="45720" rtlCol="0">
            <a:normAutofit lnSpcReduction="10000"/>
          </a:bodyPr>
          <a:lstStyle>
            <a:defPPr>
              <a:defRPr lang="es-ES"/>
            </a:defPPr>
          </a:lstStyle>
          <a:p>
            <a:r>
              <a:rPr lang="es-EC" sz="6400" b="1" dirty="0"/>
              <a:t> </a:t>
            </a:r>
            <a:endParaRPr lang="es-EC" sz="6400" dirty="0"/>
          </a:p>
          <a:p>
            <a:r>
              <a:rPr lang="es-EC" sz="2800" b="1" u="sng" dirty="0"/>
              <a:t> </a:t>
            </a:r>
            <a:r>
              <a:rPr lang="es-ES" sz="2800" b="1" u="sng" dirty="0">
                <a:solidFill>
                  <a:schemeClr val="tx1"/>
                </a:solidFill>
              </a:rPr>
              <a:t>Protección de los vulnerables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/>
              <a:t>Salmos 10:17-18</a:t>
            </a:r>
            <a:r>
              <a:rPr lang="es-ES" sz="2800" dirty="0"/>
              <a:t> – “Señor, tu conoces las esperanzas de los indefensos; ciertamente escucharás sus clamores y los consolarás”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dirty="0"/>
              <a:t>Harás justicia a los huérfanos y a los oprimidos.</a:t>
            </a:r>
          </a:p>
          <a:p>
            <a:endParaRPr lang="es-EC" sz="2800" dirty="0"/>
          </a:p>
          <a:p>
            <a:r>
              <a:rPr lang="es-ES" sz="2800" b="1" u="sng" dirty="0"/>
              <a:t>Promoción de la paz y el buen trato</a:t>
            </a:r>
          </a:p>
          <a:p>
            <a:r>
              <a:rPr lang="es-ES" sz="2800" b="1" dirty="0"/>
              <a:t>Romanos 12:17-21</a:t>
            </a:r>
            <a:r>
              <a:rPr lang="es-ES" sz="2800" dirty="0"/>
              <a:t> – “No se dejen vencer por el mal. Al contrario, triunfen sobre el mal haciendo el bien”.</a:t>
            </a:r>
          </a:p>
          <a:p>
            <a:endParaRPr lang="en-US" dirty="0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7267027A-F590-5276-B3D1-EFE646AAE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21028A8-4080-73B2-E887-E87691C85E72}"/>
              </a:ext>
            </a:extLst>
          </p:cNvPr>
          <p:cNvSpPr txBox="1"/>
          <p:nvPr/>
        </p:nvSpPr>
        <p:spPr>
          <a:xfrm>
            <a:off x="1843872" y="154095"/>
            <a:ext cx="7334430" cy="664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EC" sz="3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</a:t>
            </a:r>
            <a:r>
              <a:rPr lang="es-EC" sz="3600" kern="1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NCLUSIÓN</a:t>
            </a:r>
            <a:endParaRPr lang="es-EC" sz="36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623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0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2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3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4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8695A271-8875-6BCE-0A4A-542683BB39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012" y="721895"/>
            <a:ext cx="11803812" cy="5486127"/>
          </a:xfrm>
        </p:spPr>
        <p:txBody>
          <a:bodyPr vert="horz" lIns="91440" tIns="45720" rIns="91440" bIns="45720" rtlCol="0" anchor="b">
            <a:normAutofit/>
          </a:bodyPr>
          <a:lstStyle>
            <a:defPPr>
              <a:defRPr lang="es-ES"/>
            </a:defPPr>
          </a:lstStyle>
          <a:p>
            <a:br>
              <a:rPr lang="es-EC" dirty="0"/>
            </a:br>
            <a:br>
              <a:rPr lang="es-EC" dirty="0">
                <a:solidFill>
                  <a:schemeClr val="tx1"/>
                </a:solidFill>
              </a:rPr>
            </a:br>
            <a:r>
              <a:rPr lang="es-EC" dirty="0">
                <a:solidFill>
                  <a:schemeClr val="tx1"/>
                </a:solidFill>
              </a:rPr>
              <a:t>TEMA: REALIDADES QUE AFRONTAN LOS NIÑOS, NIÑAS Y ADOLESCENTES DEL ECUADOR.</a:t>
            </a:r>
            <a:br>
              <a:rPr lang="es-EC" dirty="0">
                <a:solidFill>
                  <a:schemeClr val="tx1"/>
                </a:solidFill>
              </a:rPr>
            </a:br>
            <a:endParaRPr lang="es-EC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44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46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48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50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52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54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4123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3B2DB8-A1FC-32F3-89E8-571A94A679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7F7F3639-773C-D73C-D9D4-582202D4D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CC2E1C9-3CF2-FD53-110E-C65689E04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848A457-6841-5B25-7E43-6B0E70315C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596A944A-B880-AA2A-BC70-E84BB77B9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1" name="Rectangle 25">
              <a:extLst>
                <a:ext uri="{FF2B5EF4-FFF2-40B4-BE49-F238E27FC236}">
                  <a16:creationId xmlns:a16="http://schemas.microsoft.com/office/drawing/2014/main" id="{DCB2D234-5250-79F4-2747-17AD864C75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CF1C9FA2-361B-6121-E5C3-BF99CD158E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10063A65-23F9-152A-3143-AB6A4EE45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4" name="Rectangle 28">
              <a:extLst>
                <a:ext uri="{FF2B5EF4-FFF2-40B4-BE49-F238E27FC236}">
                  <a16:creationId xmlns:a16="http://schemas.microsoft.com/office/drawing/2014/main" id="{643CE414-1BB3-60B5-E9FA-F4A90BDE3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5" name="Rectangle 29">
              <a:extLst>
                <a:ext uri="{FF2B5EF4-FFF2-40B4-BE49-F238E27FC236}">
                  <a16:creationId xmlns:a16="http://schemas.microsoft.com/office/drawing/2014/main" id="{778E5141-FC43-AA33-482F-A51C8854C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D24E9E60-8D1B-497F-0544-1714C2EE95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FB8C9DB9-7253-D228-8A0A-9EEC65B7D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</p:grp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C391576D-36D3-8713-257C-93BECE1B2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D236262A-4EF7-16E3-C39F-E5F9B8217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CD39C7-C6FC-8492-785D-29E4A05FA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97" y="827359"/>
            <a:ext cx="11066905" cy="5666154"/>
          </a:xfrm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</a:lstStyle>
          <a:p>
            <a:r>
              <a:rPr lang="es-EC" sz="6400" b="1" dirty="0"/>
              <a:t> </a:t>
            </a:r>
            <a:endParaRPr lang="es-EC" sz="6400" dirty="0"/>
          </a:p>
          <a:p>
            <a:endParaRPr lang="en-US" dirty="0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60E2483D-CA14-91F1-5839-512DCA378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pic>
        <p:nvPicPr>
          <p:cNvPr id="1026" name="Picture 2" descr="muchas gracias">
            <a:extLst>
              <a:ext uri="{FF2B5EF4-FFF2-40B4-BE49-F238E27FC236}">
                <a16:creationId xmlns:a16="http://schemas.microsoft.com/office/drawing/2014/main" id="{8B679CFF-C752-D5D6-6FE7-5D47BB9FA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047750"/>
            <a:ext cx="97536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26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9FF243DF-1FE9-01BE-435F-1729F4AB3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</a:lstStyle>
          <a:p>
            <a:pPr algn="l"/>
            <a:r>
              <a:rPr lang="en-US" sz="3600">
                <a:solidFill>
                  <a:schemeClr val="accent1"/>
                </a:solidFill>
              </a:rPr>
              <a:t>Agenda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FAF7377-87AF-3A8C-539C-8A9651F5DA3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54295" y="816638"/>
            <a:ext cx="4619706" cy="5224724"/>
          </a:xfr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</a:lstStyle>
          <a:p>
            <a:pPr algn="l">
              <a:spcBef>
                <a:spcPts val="1000"/>
              </a:spcBef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DINÁMICA DE PRESENTACIÓN</a:t>
            </a:r>
          </a:p>
          <a:p>
            <a:pPr algn="l">
              <a:spcBef>
                <a:spcPts val="1000"/>
              </a:spcBef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INTRODUCCIÓN AL TEMA</a:t>
            </a:r>
          </a:p>
          <a:p>
            <a:pPr algn="l">
              <a:spcBef>
                <a:spcPts val="1000"/>
              </a:spcBef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DESARROLLO DEL TEMA</a:t>
            </a:r>
          </a:p>
          <a:p>
            <a:pPr algn="l">
              <a:spcBef>
                <a:spcPts val="1000"/>
              </a:spcBef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ACTIVIDAD – TRABAJO GRUPAL</a:t>
            </a:r>
          </a:p>
          <a:p>
            <a:pPr algn="l">
              <a:spcBef>
                <a:spcPts val="1000"/>
              </a:spcBef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CIERRE- CONCLUSIÓN</a:t>
            </a:r>
          </a:p>
          <a:p>
            <a:pPr algn="l">
              <a:spcBef>
                <a:spcPts val="1000"/>
              </a:spcBef>
              <a:buFont typeface="Wingdings 3" charset="2"/>
              <a:buChar char="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spcBef>
                <a:spcPts val="1000"/>
              </a:spcBef>
              <a:buFont typeface="Wingdings 3" charset="2"/>
              <a:buChar char="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812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A9AC86-0C89-CBE9-C5FD-DC9A75B36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673C64CB-1EE1-7145-3339-F0481641F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6170FA8-396C-07C0-D56E-BA8F75D8D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00EC9D-9550-4583-0AD0-54F689CE1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3">
              <a:extLst>
                <a:ext uri="{FF2B5EF4-FFF2-40B4-BE49-F238E27FC236}">
                  <a16:creationId xmlns:a16="http://schemas.microsoft.com/office/drawing/2014/main" id="{06F7F66B-7638-6954-C0E9-D4D716387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0" name="Rectangle 25">
              <a:extLst>
                <a:ext uri="{FF2B5EF4-FFF2-40B4-BE49-F238E27FC236}">
                  <a16:creationId xmlns:a16="http://schemas.microsoft.com/office/drawing/2014/main" id="{6D69D4DE-1DF0-8A4B-25AA-9EF858D77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B5312E75-C11D-C67B-DF25-AB0ED1F3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2" name="Rectangle 27">
              <a:extLst>
                <a:ext uri="{FF2B5EF4-FFF2-40B4-BE49-F238E27FC236}">
                  <a16:creationId xmlns:a16="http://schemas.microsoft.com/office/drawing/2014/main" id="{80712C45-016F-98BB-A3B0-9B9A626ED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3" name="Rectangle 28">
              <a:extLst>
                <a:ext uri="{FF2B5EF4-FFF2-40B4-BE49-F238E27FC236}">
                  <a16:creationId xmlns:a16="http://schemas.microsoft.com/office/drawing/2014/main" id="{88B4CB1E-0913-8C9D-A2F1-CC6D9A8F0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4" name="Rectangle 29">
              <a:extLst>
                <a:ext uri="{FF2B5EF4-FFF2-40B4-BE49-F238E27FC236}">
                  <a16:creationId xmlns:a16="http://schemas.microsoft.com/office/drawing/2014/main" id="{D81D8D77-1C10-9BF5-9E61-7817EB31FD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94923ADF-78CF-19EF-201F-50AB250173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F11F8AB9-D80C-A83C-E06E-B594A73C6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1D5ABB40-45CE-9005-8F61-C56A39D09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866" y="758283"/>
            <a:ext cx="10906100" cy="4560849"/>
          </a:xfrm>
        </p:spPr>
        <p:txBody>
          <a:bodyPr vert="horz" lIns="91440" tIns="45720" rIns="91440" bIns="45720" rtlCol="0" anchor="b">
            <a:noAutofit/>
          </a:bodyPr>
          <a:lstStyle>
            <a:defPPr>
              <a:defRPr lang="es-ES"/>
            </a:defPPr>
          </a:lstStyle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INTRODUCCIÓN:</a:t>
            </a: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LA NIÑEZ Y ADOLESCENCIA ENFRENTAN MÚLTIPLES DESAFÍOS EN EL PAÍS:</a:t>
            </a: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EL MALTARTO EN LOS HOGARES,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EL RECLUTAMIENTO FORZADO DE PARTE DEL CRIMEN ORGANIZADO,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LA VIOLENCIA SEXUAL Y LAS BRECHAS EN EL ACCESO A SERVICIOS ESENCIALES QUE IMPIDEN QUE SUS DERECHOS SE CUMPLAN PLENAMENTE.</a:t>
            </a:r>
            <a:br>
              <a:rPr lang="es-EC" sz="2400" dirty="0">
                <a:solidFill>
                  <a:schemeClr val="tx1"/>
                </a:solidFill>
              </a:rPr>
            </a:br>
            <a:r>
              <a:rPr lang="es-EC" sz="2400" dirty="0">
                <a:solidFill>
                  <a:schemeClr val="tx1"/>
                </a:solidFill>
              </a:rPr>
              <a:t> </a:t>
            </a:r>
            <a:br>
              <a:rPr lang="es-EC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74E7345-6C5B-B02B-0709-37BF3F0EA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3FBC853-6C88-5B92-7C49-98103B429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23">
            <a:extLst>
              <a:ext uri="{FF2B5EF4-FFF2-40B4-BE49-F238E27FC236}">
                <a16:creationId xmlns:a16="http://schemas.microsoft.com/office/drawing/2014/main" id="{C62C99CA-7671-4943-5B5D-F79E5143A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44" name="Rectangle 25">
            <a:extLst>
              <a:ext uri="{FF2B5EF4-FFF2-40B4-BE49-F238E27FC236}">
                <a16:creationId xmlns:a16="http://schemas.microsoft.com/office/drawing/2014/main" id="{BE28440F-B5FA-DECB-349A-C7DE00E80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46" name="Isosceles Triangle 24">
            <a:extLst>
              <a:ext uri="{FF2B5EF4-FFF2-40B4-BE49-F238E27FC236}">
                <a16:creationId xmlns:a16="http://schemas.microsoft.com/office/drawing/2014/main" id="{42584381-0913-A42E-1787-296D6979A0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48" name="Rectangle 27">
            <a:extLst>
              <a:ext uri="{FF2B5EF4-FFF2-40B4-BE49-F238E27FC236}">
                <a16:creationId xmlns:a16="http://schemas.microsoft.com/office/drawing/2014/main" id="{77EF9D53-EDED-B4BA-7C9F-58C58F84E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50" name="Rectangle 28">
            <a:extLst>
              <a:ext uri="{FF2B5EF4-FFF2-40B4-BE49-F238E27FC236}">
                <a16:creationId xmlns:a16="http://schemas.microsoft.com/office/drawing/2014/main" id="{3911077F-A76D-BACA-0EAE-98EE0ACB9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52" name="Rectangle 29">
            <a:extLst>
              <a:ext uri="{FF2B5EF4-FFF2-40B4-BE49-F238E27FC236}">
                <a16:creationId xmlns:a16="http://schemas.microsoft.com/office/drawing/2014/main" id="{C99DC4EE-304D-F8F1-04C6-A112E86A0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54" name="Isosceles Triangle 29">
            <a:extLst>
              <a:ext uri="{FF2B5EF4-FFF2-40B4-BE49-F238E27FC236}">
                <a16:creationId xmlns:a16="http://schemas.microsoft.com/office/drawing/2014/main" id="{9F071FAF-19FB-A2AD-0A23-C825FA784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6687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768171-F501-5EC9-8849-5D0FE73AE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3322" y="223024"/>
            <a:ext cx="9487537" cy="1393903"/>
          </a:xfrm>
        </p:spPr>
        <p:txBody>
          <a:bodyPr rtlCol="0"/>
          <a:lstStyle>
            <a:defPPr>
              <a:defRPr lang="es-ES"/>
            </a:defPPr>
          </a:lstStyle>
          <a:p>
            <a:pPr algn="ctr"/>
            <a:r>
              <a:rPr lang="es-EC" dirty="0"/>
              <a:t>1. Violencia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8A9D03-6CF8-D31E-2E06-88AEBCEF7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0449" y="2085278"/>
            <a:ext cx="10404087" cy="4181707"/>
          </a:xfrm>
        </p:spPr>
        <p:txBody>
          <a:bodyPr rtlCol="0">
            <a:normAutofit fontScale="92500"/>
          </a:bodyPr>
          <a:lstStyle>
            <a:defPPr>
              <a:defRPr lang="es-ES"/>
            </a:defPPr>
          </a:lstStyle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C" dirty="0"/>
              <a:t>Muchos NNA viven en zonas donde operan bandas criminales. Desde los 10 años, algunos son reclutados o se vinculan voluntariamente a estos grupos, buscando protección o sentido de pertenencia.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C" dirty="0"/>
              <a:t>La violencia en escuelas ha obligado a estudiantes a abandonar sus estudios o mudarse para evitar amenazas, extorsión o abuso.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C" dirty="0"/>
              <a:t>El </a:t>
            </a:r>
            <a:r>
              <a:rPr lang="es-EC" b="1" u="sng" dirty="0"/>
              <a:t>reclutamiento forzado de menores</a:t>
            </a:r>
            <a:r>
              <a:rPr lang="es-EC" dirty="0"/>
              <a:t> en Ecuador por parte del crimen organizado es una práctica alarmante y creciente, en la que bandas delictivas obligan o inducen a niños, niñas y adolescentes a participar en actividades criminales. Esto puede incluir desde labores de vigilancia y transporte de drogas hasta actos violentos, y suele ocurrir en contextos de pobreza, falta de acceso a educación y presencia territorial de grupos armados.</a:t>
            </a:r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2753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49B359-35CE-80E7-3986-37F1C16E6D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2AA4799-A35F-E14F-7E4A-43C058028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440AB24-F6A3-6865-2D9A-E199A92A9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C0D0DDB-5874-DA8B-BA46-4EC2A3061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DD540DFD-7F93-C40A-D107-C4CA10DDC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1" name="Rectangle 25">
              <a:extLst>
                <a:ext uri="{FF2B5EF4-FFF2-40B4-BE49-F238E27FC236}">
                  <a16:creationId xmlns:a16="http://schemas.microsoft.com/office/drawing/2014/main" id="{97F91A7C-22F1-26DC-1FE9-7AE12E80E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BE548CC6-DA46-CA47-D0EF-37E9037F22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6808064F-E2D1-9C95-649B-03423D1F6C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4" name="Rectangle 28">
              <a:extLst>
                <a:ext uri="{FF2B5EF4-FFF2-40B4-BE49-F238E27FC236}">
                  <a16:creationId xmlns:a16="http://schemas.microsoft.com/office/drawing/2014/main" id="{47F0D695-3DBD-8805-AF38-7863DA8C91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5" name="Rectangle 29">
              <a:extLst>
                <a:ext uri="{FF2B5EF4-FFF2-40B4-BE49-F238E27FC236}">
                  <a16:creationId xmlns:a16="http://schemas.microsoft.com/office/drawing/2014/main" id="{A2F4DD3B-D038-2204-84B4-52E198713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34DB392E-F97E-4F2B-81AD-E9ED26FBD8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A8FB9449-681E-E5EB-E500-7045F881D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</p:grp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82CFACF2-0904-EE0B-ECDD-69736BD30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ítulo 11">
            <a:extLst>
              <a:ext uri="{FF2B5EF4-FFF2-40B4-BE49-F238E27FC236}">
                <a16:creationId xmlns:a16="http://schemas.microsoft.com/office/drawing/2014/main" id="{288B0678-04DD-84B3-D212-3BDBB5E79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>
            <a:defPPr>
              <a:defRPr lang="es-ES"/>
            </a:defPPr>
          </a:lstStyle>
          <a:p>
            <a:pPr algn="ctr"/>
            <a:r>
              <a:rPr lang="en-US" sz="3600" dirty="0"/>
              <a:t>2. Violencia sexual</a:t>
            </a: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727B9BE4-7931-0D7F-70F2-B96AC2EB31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F23746-733A-4B5F-4C0B-DBF6CB1AE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5414" y="1628078"/>
            <a:ext cx="8733274" cy="4413284"/>
          </a:xfrm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</a:lstStyle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s-EC" sz="2400" b="1" dirty="0"/>
              <a:t>El </a:t>
            </a:r>
            <a:r>
              <a:rPr lang="es-EC" sz="2400" b="1" i="1" dirty="0"/>
              <a:t>grooming</a:t>
            </a:r>
            <a:r>
              <a:rPr lang="es-EC" sz="2400" dirty="0"/>
              <a:t> (acoso sexual en línea) se ha quintuplicado en la última década. En 2024 se registraron 124 denuncias, y 9 de cada 10 víctimas fueron niñas adolescentes.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s-EC" sz="2400" b="1" dirty="0"/>
              <a:t>La violencia sexual contra niñas, niños y adolescentes</a:t>
            </a:r>
            <a:r>
              <a:rPr lang="es-EC" sz="2400" dirty="0"/>
              <a:t> (NNA) en Ecuador es una grave violación de derechos humanos que afecta a miles de menores cada año. Esta forma de violencia incluye desde el acoso y el abuso sexual hasta la explotación sexual comercial, y puede ocurrir tanto en el entorno familiar como en instituciones educativas o comunidades.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s-EC" sz="2400" dirty="0"/>
              <a:t>También se han reportado casos de uso de inteligencia artificial para crear contenido sexual falso con imágenes de menores.</a:t>
            </a:r>
          </a:p>
          <a:p>
            <a:endParaRPr lang="en-US" dirty="0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6058BE5D-7820-D678-5529-549EA8E70F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18138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51BDFD6-0833-ECBC-82FA-1E2582DFA9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53B07541-783D-FD21-108A-3845DE981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8E39C05-4144-CB90-8331-90C0088DC0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92A518F-B735-55FF-B6D4-21FAF5B5C1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8581873D-7F08-574A-703A-00BAF6A218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1" name="Rectangle 25">
              <a:extLst>
                <a:ext uri="{FF2B5EF4-FFF2-40B4-BE49-F238E27FC236}">
                  <a16:creationId xmlns:a16="http://schemas.microsoft.com/office/drawing/2014/main" id="{8B51E4E3-0762-4954-239F-401AC41D5D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B4CA08FA-B2A4-A636-699C-6B2901DA6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CC0A0D66-0148-40C8-71D1-F6CA9A570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4" name="Rectangle 28">
              <a:extLst>
                <a:ext uri="{FF2B5EF4-FFF2-40B4-BE49-F238E27FC236}">
                  <a16:creationId xmlns:a16="http://schemas.microsoft.com/office/drawing/2014/main" id="{9430F84D-4F8B-CFED-14C6-D491CEB5A2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5" name="Rectangle 29">
              <a:extLst>
                <a:ext uri="{FF2B5EF4-FFF2-40B4-BE49-F238E27FC236}">
                  <a16:creationId xmlns:a16="http://schemas.microsoft.com/office/drawing/2014/main" id="{0EC2417B-1174-DD85-A6B2-A78107E5E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EC01A069-DB93-27DF-08F7-432AFE744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B218FE58-4FF6-48D3-9018-C4DA2724A2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</p:grp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39A98EF7-AB57-2BD5-908E-AE2D30F5E1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DF32A6A9-7FC5-DFD5-9D15-E7C870E3C5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780896-4974-2F0F-0500-82A63F420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28" y="847493"/>
            <a:ext cx="9293464" cy="5193869"/>
          </a:xfrm>
        </p:spPr>
        <p:txBody>
          <a:bodyPr vert="horz" lIns="91440" tIns="45720" rIns="91440" bIns="45720" rtlCol="0">
            <a:normAutofit fontScale="92500" lnSpcReduction="20000"/>
          </a:bodyPr>
          <a:lstStyle>
            <a:defPPr>
              <a:defRPr lang="es-ES"/>
            </a:defPPr>
          </a:lstStyle>
          <a:p>
            <a:pPr lvl="0"/>
            <a:r>
              <a:rPr lang="es-EC" sz="3200" b="1" dirty="0"/>
              <a:t>3. Pobreza y desnutrición</a:t>
            </a:r>
          </a:p>
          <a:p>
            <a:pPr lvl="0"/>
            <a:r>
              <a:rPr lang="es-EC" sz="3200" dirty="0"/>
              <a:t>El 13% de los NNA vive en situación de extrema pobreza.</a:t>
            </a:r>
          </a:p>
          <a:p>
            <a:pPr lvl="0"/>
            <a:r>
              <a:rPr lang="es-EC" sz="3200" dirty="0"/>
              <a:t>El 21,1% de los menores de dos años sufre desnutrición crónica.</a:t>
            </a:r>
          </a:p>
          <a:p>
            <a:r>
              <a:rPr lang="es-EC" sz="3200" dirty="0"/>
              <a:t> </a:t>
            </a:r>
          </a:p>
          <a:p>
            <a:r>
              <a:rPr lang="es-EC" sz="3200" dirty="0"/>
              <a:t>4. </a:t>
            </a:r>
            <a:r>
              <a:rPr lang="es-EC" sz="3200" b="1" dirty="0"/>
              <a:t>Acceso desigual a servicios</a:t>
            </a:r>
            <a:endParaRPr lang="es-EC" sz="3200" dirty="0"/>
          </a:p>
          <a:p>
            <a:pPr lvl="0"/>
            <a:r>
              <a:rPr lang="es-EC" sz="3200" dirty="0"/>
              <a:t>Existen brechas significativas en acceso a agua potable, saneamiento, salud y educación, especialmente en zonas rurales e indígenas.</a:t>
            </a:r>
          </a:p>
          <a:p>
            <a:pPr>
              <a:buFont typeface="Wingdings 3" charset="2"/>
              <a:buChar char=""/>
            </a:pPr>
            <a:endParaRPr lang="en-US" dirty="0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43FA1B33-F668-351D-809A-15DA5F3A64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851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7217D29-34EF-33DD-971A-55E6362011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A3C48761-2FCA-2055-F1B8-A8C5274A8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853DA9C-8160-661F-395A-69BB5114E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3C62B2E-90B8-96B1-E95C-6C2D288B03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7FE323B8-974E-51D3-2305-237833A46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1" name="Rectangle 25">
              <a:extLst>
                <a:ext uri="{FF2B5EF4-FFF2-40B4-BE49-F238E27FC236}">
                  <a16:creationId xmlns:a16="http://schemas.microsoft.com/office/drawing/2014/main" id="{6835AB84-EC5C-28F3-1AF6-5A0912991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EA17DC62-83DD-6357-769F-75CA38B90D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9F8F2629-794D-A8DC-C9B1-3E45FF78A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4" name="Rectangle 28">
              <a:extLst>
                <a:ext uri="{FF2B5EF4-FFF2-40B4-BE49-F238E27FC236}">
                  <a16:creationId xmlns:a16="http://schemas.microsoft.com/office/drawing/2014/main" id="{E0017DAF-8125-86A8-20E9-492FB7ECA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5" name="Rectangle 29">
              <a:extLst>
                <a:ext uri="{FF2B5EF4-FFF2-40B4-BE49-F238E27FC236}">
                  <a16:creationId xmlns:a16="http://schemas.microsoft.com/office/drawing/2014/main" id="{A305CD84-AB9B-DDFB-6CA2-89FD59677E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5E203706-DAC9-0C1E-4F09-53377D38EF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C2E3A6F1-A3FA-66E1-7C2B-717021CB0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</p:grp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DB006AA6-1648-FB67-1580-0FB98AC3E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4C825FD2-6B5D-6D4D-1824-0A7B2258CA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EC4435-AF5D-163B-E135-B2D42735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9298" y="1349298"/>
            <a:ext cx="9019194" cy="4692064"/>
          </a:xfrm>
        </p:spPr>
        <p:txBody>
          <a:bodyPr vert="horz" lIns="91440" tIns="45720" rIns="91440" bIns="45720" rtlCol="0">
            <a:normAutofit fontScale="47500" lnSpcReduction="20000"/>
          </a:bodyPr>
          <a:lstStyle>
            <a:defPPr>
              <a:defRPr lang="es-ES"/>
            </a:defPPr>
          </a:lstStyle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es-EC" sz="3300" dirty="0"/>
              <a:t>En Ecuador es una problemática persistente que abarca diversas formas de violencia hacia niñas, niños y adolescentes, incluyendo el </a:t>
            </a:r>
            <a:r>
              <a:rPr lang="es-EC" sz="3300" b="1" dirty="0"/>
              <a:t>maltrato físico, psicológico, sexual, negligencia y abandono</a:t>
            </a:r>
            <a:r>
              <a:rPr lang="es-EC" sz="3300" dirty="0"/>
              <a:t>. Este fenómeno ocurre tanto en el hogar como en espacios educativos y públicos, y tiene consecuencias graves para el desarrollo físico, emocional y social de los menores.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es-EC" sz="3300" dirty="0"/>
              <a:t>El </a:t>
            </a:r>
            <a:r>
              <a:rPr lang="es-EC" sz="3300" b="1" dirty="0"/>
              <a:t>trabajo infantil y mendicidad</a:t>
            </a:r>
            <a:r>
              <a:rPr lang="es-EC" sz="3300" dirty="0"/>
              <a:t> son el reflejo de las </a:t>
            </a:r>
            <a:r>
              <a:rPr lang="es-EC" sz="33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desigualdades</a:t>
            </a:r>
            <a:r>
              <a:rPr lang="es-EC" sz="3300" dirty="0"/>
              <a:t> más profundas de nuestra sociedad, detrás de cada niño que trabaja en las calles, vende golosinas en los semáforos o pide limosna, hay una cadena de causas estructurales: </a:t>
            </a:r>
            <a:r>
              <a:rPr lang="es-EC" sz="3300" b="1" dirty="0"/>
              <a:t>pobreza</a:t>
            </a:r>
            <a:r>
              <a:rPr lang="es-EC" sz="3300" dirty="0"/>
              <a:t>, falta de acceso a educación, migración y, una comunidad que, en muchos casos, normaliza su explotación. Conoce uno de los problemas más profundos de </a:t>
            </a:r>
            <a:r>
              <a:rPr lang="es-EC" sz="3300" b="1" dirty="0"/>
              <a:t>Ecuador</a:t>
            </a:r>
            <a:r>
              <a:rPr lang="es-EC" sz="3300" dirty="0"/>
              <a:t> en la siguiente entrada.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es-EC" sz="3300" dirty="0"/>
              <a:t>Aunque las cifras oficiales muestran avances, la realidad sigue golpeando a miles de niños, niñas y </a:t>
            </a:r>
            <a:r>
              <a:rPr lang="es-EC" sz="3300"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adolescentes</a:t>
            </a:r>
            <a:r>
              <a:rPr lang="es-EC" sz="3300" dirty="0">
                <a:solidFill>
                  <a:schemeClr val="tx1"/>
                </a:solidFill>
              </a:rPr>
              <a:t> </a:t>
            </a:r>
            <a:r>
              <a:rPr lang="es-EC" sz="3300" dirty="0"/>
              <a:t>que, en lugar de vivir una </a:t>
            </a:r>
            <a:r>
              <a:rPr lang="es-EC" sz="3300" b="1" dirty="0"/>
              <a:t>infancia</a:t>
            </a:r>
            <a:r>
              <a:rPr lang="es-EC" sz="3300" dirty="0"/>
              <a:t> sana, cargan con responsabilidades de adultos.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C" sz="3300" dirty="0"/>
              <a:t>La </a:t>
            </a:r>
            <a:r>
              <a:rPr lang="es-EC" sz="3300" b="1" dirty="0"/>
              <a:t>pobreza</a:t>
            </a:r>
            <a:r>
              <a:rPr lang="es-EC" sz="3300" dirty="0"/>
              <a:t> sigue siendo el principal detonante del trabajo infantil y la mendicidad en Ecuador, una realidad que se agudiza con los años. </a:t>
            </a:r>
          </a:p>
          <a:p>
            <a:pPr algn="just"/>
            <a:r>
              <a:rPr lang="es-EC" sz="3300" dirty="0"/>
              <a:t> </a:t>
            </a:r>
          </a:p>
          <a:p>
            <a:r>
              <a:rPr lang="es-EC" dirty="0"/>
              <a:t> </a:t>
            </a:r>
          </a:p>
          <a:p>
            <a:r>
              <a:rPr lang="es-EC" dirty="0"/>
              <a:t> </a:t>
            </a:r>
          </a:p>
          <a:p>
            <a:endParaRPr lang="en-US" dirty="0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70EE06C9-C71E-D043-EE94-CE74A988B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EA10190-1D0D-6F7A-BE65-228BEAEAF7FF}"/>
              </a:ext>
            </a:extLst>
          </p:cNvPr>
          <p:cNvSpPr txBox="1"/>
          <p:nvPr/>
        </p:nvSpPr>
        <p:spPr>
          <a:xfrm>
            <a:off x="1843872" y="154095"/>
            <a:ext cx="7334430" cy="664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EC" sz="3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 </a:t>
            </a:r>
            <a:r>
              <a:rPr lang="es-EC" sz="36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El maltrato infantil</a:t>
            </a:r>
            <a:r>
              <a:rPr lang="es-EC" sz="3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48082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1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4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5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</p:grp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ítulo 11">
            <a:extLst>
              <a:ext uri="{FF2B5EF4-FFF2-40B4-BE49-F238E27FC236}">
                <a16:creationId xmlns:a16="http://schemas.microsoft.com/office/drawing/2014/main" id="{F64C0E11-7DE4-D558-C3EF-9B3C7A9BF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>
            <a:defPPr>
              <a:defRPr lang="es-ES"/>
            </a:defPPr>
          </a:lstStyle>
          <a:p>
            <a:pPr algn="ctr"/>
            <a:r>
              <a:rPr lang="en-US" sz="3600" dirty="0"/>
              <a:t>6 reclutamiento</a:t>
            </a: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418541-7290-F1A9-2357-CA26E074E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5414" y="1438507"/>
            <a:ext cx="8424755" cy="4602855"/>
          </a:xfrm>
        </p:spPr>
        <p:txBody>
          <a:bodyPr vert="horz" lIns="91440" tIns="45720" rIns="91440" bIns="45720" rtlCol="0">
            <a:normAutofit lnSpcReduction="10000"/>
          </a:bodyPr>
          <a:lstStyle>
            <a:defPPr>
              <a:defRPr lang="es-ES"/>
            </a:defPPr>
          </a:lstStyle>
          <a:p>
            <a:pPr lvl="0" algn="just"/>
            <a:r>
              <a:rPr lang="es-EC" sz="2400" dirty="0"/>
              <a:t>El reclutamiento y la utilización de niños, niñas y adolescentes por parte de grupos armados y delincuenciales es una realidad lamentable en Ecuador. A pesar de la gravedad de esta problemática social, las instituciones estatales no han implementado las medidas técnicas necesarias dentro de sus competencias y facultades para cambiar esta situación. Esta falta de acción contribuye a que estos menores sean sometidos a violencia, explotación y utilizados como defensas o escudos en la comisión de diversos delitos (Yaguachi, 2023)</a:t>
            </a:r>
          </a:p>
          <a:p>
            <a:pPr algn="just"/>
            <a:r>
              <a:rPr lang="es-EC" sz="2400" dirty="0"/>
              <a:t> </a:t>
            </a:r>
          </a:p>
          <a:p>
            <a:pPr>
              <a:buFont typeface="Wingdings 3" charset="2"/>
              <a:buChar char=""/>
            </a:pPr>
            <a:endParaRPr lang="en-US" dirty="0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5028742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BD9919-8F5A-4B99-83E1-E90FE1DCF2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E87F72-70BF-43BC-A0D4-53665DC1267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52D646E0-DCC8-4209-B539-AA58186B68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361</TotalTime>
  <Words>1318</Words>
  <Application>Microsoft Office PowerPoint</Application>
  <PresentationFormat>Panorámica</PresentationFormat>
  <Paragraphs>108</Paragraphs>
  <Slides>20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Abadi</vt:lpstr>
      <vt:lpstr>Aptos</vt:lpstr>
      <vt:lpstr>Arial</vt:lpstr>
      <vt:lpstr>Calibri</vt:lpstr>
      <vt:lpstr>Symbol</vt:lpstr>
      <vt:lpstr>Trebuchet MS</vt:lpstr>
      <vt:lpstr>Wingdings</vt:lpstr>
      <vt:lpstr>Wingdings 3</vt:lpstr>
      <vt:lpstr>Faceta</vt:lpstr>
      <vt:lpstr>Bienvenid@s </vt:lpstr>
      <vt:lpstr>  TEMA: REALIDADES QUE AFRONTAN LOS NIÑOS, NIÑAS Y ADOLESCENTES DEL ECUADOR. </vt:lpstr>
      <vt:lpstr>Agenda</vt:lpstr>
      <vt:lpstr>                             INTRODUCCIÓN:  LA NIÑEZ Y ADOLESCENCIA ENFRENTAN MÚLTIPLES DESAFÍOS EN EL PAÍS:   EL MALTARTO EN LOS HOGARES,  EL RECLUTAMIENTO FORZADO DE PARTE DEL CRIMEN ORGANIZADO,  LA VIOLENCIA SEXUAL Y LAS BRECHAS EN EL ACCESO A SERVICIOS ESENCIALES QUE IMPIDEN QUE SUS DERECHOS SE CUMPLAN PLENAMENTE.    </vt:lpstr>
      <vt:lpstr>1. Violencia</vt:lpstr>
      <vt:lpstr>2. Violencia sexual</vt:lpstr>
      <vt:lpstr>Presentación de PowerPoint</vt:lpstr>
      <vt:lpstr>Presentación de PowerPoint</vt:lpstr>
      <vt:lpstr>6 reclutamiento</vt:lpstr>
      <vt:lpstr>RECLUTAMIENTO FORZOSO</vt:lpstr>
      <vt:lpstr>Presentación de PowerPoint</vt:lpstr>
      <vt:lpstr>DATOS CLAVES</vt:lpstr>
      <vt:lpstr>Presentación de PowerPoint</vt:lpstr>
      <vt:lpstr>Presentación de PowerPoint</vt:lpstr>
      <vt:lpstr>Datos alarmantes:</vt:lpstr>
      <vt:lpstr>Presentación de PowerPoint</vt:lpstr>
      <vt:lpstr>Presentación de PowerPoint</vt:lpstr>
      <vt:lpstr>Qué puede hacer la Iglesia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Kelly Urresta</dc:creator>
  <cp:lastModifiedBy>Kelly Urresta</cp:lastModifiedBy>
  <cp:revision>1</cp:revision>
  <dcterms:created xsi:type="dcterms:W3CDTF">2025-07-07T18:54:14Z</dcterms:created>
  <dcterms:modified xsi:type="dcterms:W3CDTF">2025-07-08T01:31:23Z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