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326" r:id="rId4"/>
    <p:sldId id="258" r:id="rId5"/>
    <p:sldId id="261" r:id="rId6"/>
    <p:sldId id="263" r:id="rId7"/>
    <p:sldId id="265" r:id="rId8"/>
    <p:sldId id="293" r:id="rId9"/>
    <p:sldId id="295" r:id="rId10"/>
    <p:sldId id="323" r:id="rId11"/>
    <p:sldId id="322" r:id="rId12"/>
    <p:sldId id="291" r:id="rId13"/>
    <p:sldId id="325" r:id="rId14"/>
    <p:sldId id="294" r:id="rId15"/>
    <p:sldId id="327" r:id="rId16"/>
    <p:sldId id="328" r:id="rId17"/>
    <p:sldId id="329" r:id="rId18"/>
    <p:sldId id="330" r:id="rId19"/>
    <p:sldId id="331" r:id="rId2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5D8E5-4915-4BB8-A418-685FED70909D}" type="datetimeFigureOut">
              <a:rPr lang="es-CU" smtClean="0"/>
              <a:t>5/12/2024</a:t>
            </a:fld>
            <a:endParaRPr lang="es-CU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U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423A1-8DA6-497C-9F83-03A6661A90D2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35017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853D1-2B96-BCEF-29D7-5FBC4EC2E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54693E-2FC7-2812-85A7-E63135525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07C9FE-6788-A873-919C-2FAE8ED54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5E27-C122-0D8C-3307-962CE17FC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5AE94-1712-A249-A471-E90D55D3F4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0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AE913-6FC7-4C6E-A236-0C1263C76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21E4EA-8EA5-2D91-C0E0-C84CE9C501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C56F95-FE95-0FC0-B584-4F0424EB0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5434E-EC23-B0EE-AD0F-CE1643236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5AE94-1712-A249-A471-E90D55D3F4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7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DC046-65B2-4E14-1F81-7C6E60360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82586B-BE63-905B-A81F-299D799D8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F57AB8-B211-646B-C1A8-3ECEB6AB0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0A256-6D96-611F-D042-60D98FA651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5AE94-1712-A249-A471-E90D55D3F4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1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A6E5E-6C6A-34BF-149D-0596757A9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99A45A-189E-CC18-6073-352DB967C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2F1864-5F65-248B-F8F4-39532952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2B568-923E-2003-3A12-D62E16136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5AE94-1712-A249-A471-E90D55D3F4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1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0A71-47AD-4916-1FA6-F70F71510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0954B2-6692-04A1-6433-E71960EF71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F0043-34F2-F569-1B3B-E951C9C9B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E6C83-C4CC-0718-0EA0-CD8D7A847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5AE94-1712-A249-A471-E90D55D3F4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3B3FC-2A51-4021-3C99-0F698CBBF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FBD3F0-0390-C93B-BF1F-86A66A3AC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B2C6E5-0048-94FC-E173-4EC69D00D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29E5-D8FE-6847-A666-4608872B7D4D}" type="datetimeFigureOut">
              <a:rPr lang="es-ES_tradnl" smtClean="0"/>
              <a:t>05/12/2024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483A79-0F7B-7503-A6DB-F704FE28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9F10AE-BA7C-CBFA-1613-1E3EFBBF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77AF-EC6B-A547-A631-CD3B943611E2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FF2E4E4-62D3-726C-C211-D3B696B524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7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E86BE-BCD1-2339-0810-F2EB0407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5C75F6-D6A9-7571-AD83-722561E1E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2B518C-501E-BC04-A9B5-DFA6C435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29E5-D8FE-6847-A666-4608872B7D4D}" type="datetimeFigureOut">
              <a:rPr lang="es-ES_tradnl" smtClean="0"/>
              <a:t>05/12/2024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663903-3793-C518-5266-FD072CC6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AF3E43-00AF-2F4D-3009-02D9D9B4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77AF-EC6B-A547-A631-CD3B943611E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395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02B3DB-9783-E4A0-490D-5BEECF23B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ED565B-A0A1-9C1D-E705-69DB27AB5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CF959-D19F-2823-60BB-81226E07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29E5-D8FE-6847-A666-4608872B7D4D}" type="datetimeFigureOut">
              <a:rPr lang="es-ES_tradnl" smtClean="0"/>
              <a:t>05/12/2024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7B30D0-133A-6B31-E0AF-79C55878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9355D1-C259-A451-C9A5-AE386C11F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77AF-EC6B-A547-A631-CD3B943611E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950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90AE0-C4E2-CF74-F14C-21CC779E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60801E-9135-EBA4-EDBE-36CAEF6B5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977B84-A088-1771-6EF4-A5459E8D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29E5-D8FE-6847-A666-4608872B7D4D}" type="datetimeFigureOut">
              <a:rPr lang="es-ES_tradnl" smtClean="0"/>
              <a:t>05/12/2024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EF663B-4026-DD05-81D3-3868DE85B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5D7570-114B-54D4-D3FB-55629241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77AF-EC6B-A547-A631-CD3B943611E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520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EDAFA-5841-9C50-0079-E19C449B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8F50E7-F247-4AC4-B929-291CC92F9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262E90-7242-F9CC-43DD-ACDF6E4D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29E5-D8FE-6847-A666-4608872B7D4D}" type="datetimeFigureOut">
              <a:rPr lang="es-ES_tradnl" smtClean="0"/>
              <a:t>05/12/2024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F5564-A129-A9B2-CE8F-77F6DD86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F819DE-73FD-5BC0-34FC-9D472739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77AF-EC6B-A547-A631-CD3B943611E2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51AA2C0-ADDA-B31F-A648-F12A7966B6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25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6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0A840-2CD1-DCE8-1501-AAF51086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27EA93-7F77-4BC8-767C-FA908F8F4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1D8999-3BB6-7AD8-25F3-68DC7C75C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C0F3D9-78CB-2521-7FD8-40BE6033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29E5-D8FE-6847-A666-4608872B7D4D}" type="datetimeFigureOut">
              <a:rPr lang="es-ES_tradnl" smtClean="0"/>
              <a:t>05/12/2024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39C9B3-6378-FDC2-4E56-391A0D07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24D3F9-8157-97C1-B65E-B03C63DF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77AF-EC6B-A547-A631-CD3B943611E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034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0466A-5753-2720-ACEF-B830D65C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BFC16D-6ED5-A8C5-B237-43C942A98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77CB2E-DB74-F438-BC5C-3E47A9CC8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2053D6-D9D4-84F4-446B-A9FF84A6A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AD1BCB-9EDF-2D9C-6012-3ED57BC14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E43E07E-EE44-74E1-7D2C-588F989E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29E5-D8FE-6847-A666-4608872B7D4D}" type="datetimeFigureOut">
              <a:rPr lang="es-ES_tradnl" smtClean="0"/>
              <a:t>05/12/2024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F82FD1-B177-8A29-7C49-F2D2E686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3E85F8-DACE-8949-79CA-E264F32E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77AF-EC6B-A547-A631-CD3B943611E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774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BBC91-67C4-5D2E-B74F-D22C21BA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1CF226-5832-3F74-E509-4EE50245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29E5-D8FE-6847-A666-4608872B7D4D}" type="datetimeFigureOut">
              <a:rPr lang="es-ES_tradnl" smtClean="0"/>
              <a:t>05/12/2024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2F5E48-A073-6EF9-A8E3-8F660384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F46F9B-BA45-7C80-AFEF-D52D9360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77AF-EC6B-A547-A631-CD3B943611E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933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3658E0-1C00-0D84-F789-7173AF6B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29E5-D8FE-6847-A666-4608872B7D4D}" type="datetimeFigureOut">
              <a:rPr lang="es-ES_tradnl" smtClean="0"/>
              <a:t>05/12/2024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7DC43F-E4FA-C44C-5BBE-7843BF63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9ECC72-A10D-8071-B915-CABC49BA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77AF-EC6B-A547-A631-CD3B943611E2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00040D6-603E-52D3-8D54-9F64F0A56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2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0FA46-9FA3-348B-7FA5-2232DF50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2F1CBF-880B-B091-15A5-DDC1DFB2C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A4BA2B-726E-8E8B-0C63-9E203C680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49AB30-86D3-8A61-0744-36F6B44A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29E5-D8FE-6847-A666-4608872B7D4D}" type="datetimeFigureOut">
              <a:rPr lang="es-ES_tradnl" smtClean="0"/>
              <a:t>05/12/2024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FD4DE9-8714-0C0A-1FF2-F5E3C589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BAA329-E52E-B01D-48CC-F4AA3371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77AF-EC6B-A547-A631-CD3B943611E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27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59F86-3EFC-7107-2AF1-10DC7158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10C830-6F94-727B-B859-974B748C2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7E008-6AC6-E954-3AFB-E8F0817AA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8AB73-9E90-50C1-B296-8DD94935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29E5-D8FE-6847-A666-4608872B7D4D}" type="datetimeFigureOut">
              <a:rPr lang="es-ES_tradnl" smtClean="0"/>
              <a:t>05/12/2024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9F61A2-E86D-0094-51B5-15D35FB3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AE37FE-22C4-7A3D-3088-5181F61A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77AF-EC6B-A547-A631-CD3B943611E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958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49B909-9FBE-E087-9985-11B44265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D6E610-5FDE-87D0-DD46-581D579D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BEEFE9-AF06-2DA2-FD8D-94ABB43F5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F29E5-D8FE-6847-A666-4608872B7D4D}" type="datetimeFigureOut">
              <a:rPr lang="es-ES_tradnl" smtClean="0"/>
              <a:t>05/12/2024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0FD7F9-94C1-309D-3DBF-6C95DD27A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5749AC-99FB-11EF-0722-739CA815B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77AF-EC6B-A547-A631-CD3B943611E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774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9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687B4-8B98-101B-0769-F10D91DDD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5F8237-4519-9F34-1570-3A797BE80CDA}"/>
              </a:ext>
            </a:extLst>
          </p:cNvPr>
          <p:cNvSpPr/>
          <p:nvPr/>
        </p:nvSpPr>
        <p:spPr>
          <a:xfrm>
            <a:off x="12976" y="0"/>
            <a:ext cx="12191999" cy="6858000"/>
          </a:xfrm>
          <a:prstGeom prst="rect">
            <a:avLst/>
          </a:prstGeom>
          <a:solidFill>
            <a:srgbClr val="FCF8F2"/>
          </a:solidFill>
          <a:ln>
            <a:solidFill>
              <a:srgbClr val="FCF8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3CC4E9B-2E5C-0D18-5DEB-2DCB18F39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802" y="5200977"/>
            <a:ext cx="3345020" cy="1917963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272C1-2774-EF76-1623-363AF3102B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5030" y="150000"/>
            <a:ext cx="3876357" cy="4845447"/>
          </a:xfrm>
          <a:prstGeom prst="roundRect">
            <a:avLst>
              <a:gd name="adj" fmla="val 4793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37BA9E-5688-0F0E-71CA-71DD51DD9A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7976" y="150000"/>
            <a:ext cx="3832030" cy="4790038"/>
          </a:xfrm>
          <a:prstGeom prst="roundRect">
            <a:avLst>
              <a:gd name="adj" fmla="val 4816"/>
            </a:avLst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FBD38AB-81C7-EA48-7994-815DA0C18AA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2667" t="58866" r="15586"/>
          <a:stretch/>
        </p:blipFill>
        <p:spPr>
          <a:xfrm rot="1012781">
            <a:off x="596646" y="3100745"/>
            <a:ext cx="3378706" cy="4521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52E6AA-312F-BEA3-A547-6D3AE8790962}"/>
              </a:ext>
            </a:extLst>
          </p:cNvPr>
          <p:cNvSpPr txBox="1"/>
          <p:nvPr/>
        </p:nvSpPr>
        <p:spPr>
          <a:xfrm>
            <a:off x="7615150" y="5284008"/>
            <a:ext cx="2050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anrope"/>
              </a:rPr>
              <a:t>Red Viva El Salvador: social media campaign</a:t>
            </a:r>
          </a:p>
        </p:txBody>
      </p:sp>
      <p:pic>
        <p:nvPicPr>
          <p:cNvPr id="14" name="Graphic 13" descr="Line arrow: Counter-clockwise curve outline">
            <a:extLst>
              <a:ext uri="{FF2B5EF4-FFF2-40B4-BE49-F238E27FC236}">
                <a16:creationId xmlns:a16="http://schemas.microsoft.com/office/drawing/2014/main" id="{026BA394-8092-409A-D319-F1FC60865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384281" flipH="1">
            <a:off x="7437967" y="4393223"/>
            <a:ext cx="985082" cy="1022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AEF56F-0964-D96E-2B5F-54BC3D65476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678254" y="2145477"/>
            <a:ext cx="3777400" cy="4721751"/>
          </a:xfrm>
          <a:prstGeom prst="roundRect">
            <a:avLst>
              <a:gd name="adj" fmla="val 4482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0EA7E-0598-F253-2891-7E30F2C0A874}"/>
              </a:ext>
            </a:extLst>
          </p:cNvPr>
          <p:cNvSpPr txBox="1"/>
          <p:nvPr/>
        </p:nvSpPr>
        <p:spPr>
          <a:xfrm>
            <a:off x="10308410" y="1459688"/>
            <a:ext cx="1896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anrope"/>
              </a:rPr>
              <a:t>Approx 2800 children and 4500 adults reached</a:t>
            </a:r>
          </a:p>
          <a:p>
            <a:endParaRPr lang="en-GB" dirty="0">
              <a:latin typeface="Manrope"/>
            </a:endParaRPr>
          </a:p>
          <a:p>
            <a:r>
              <a:rPr lang="en-GB" dirty="0">
                <a:latin typeface="Manrope"/>
              </a:rPr>
              <a:t>200 network and 50 non-network churches / organisations involved</a:t>
            </a:r>
          </a:p>
        </p:txBody>
      </p:sp>
    </p:spTree>
    <p:extLst>
      <p:ext uri="{BB962C8B-B14F-4D97-AF65-F5344CB8AC3E}">
        <p14:creationId xmlns:p14="http://schemas.microsoft.com/office/powerpoint/2010/main" val="5135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290FC-406C-274B-03BB-5C4208ECC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DCDE91-01D8-EEFE-ACAE-FE43DFF72038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BF8F1"/>
          </a:solidFill>
          <a:ln>
            <a:solidFill>
              <a:srgbClr val="FBF8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1E4F9C47-2530-7B22-6EB0-016C3A533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802" y="5200977"/>
            <a:ext cx="3345020" cy="1917963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4DB1BA-FD4E-FE98-D283-1259BB9EA2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02" b="9002"/>
          <a:stretch/>
        </p:blipFill>
        <p:spPr bwMode="auto">
          <a:xfrm>
            <a:off x="124966" y="137298"/>
            <a:ext cx="6323553" cy="2916569"/>
          </a:xfrm>
          <a:prstGeom prst="roundRect">
            <a:avLst>
              <a:gd name="adj" fmla="val 8774"/>
            </a:avLst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40A084-D522-C6A6-14F7-4DC81CE49A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220" b="7220"/>
          <a:stretch/>
        </p:blipFill>
        <p:spPr bwMode="auto">
          <a:xfrm>
            <a:off x="82441" y="3635296"/>
            <a:ext cx="6506368" cy="3131361"/>
          </a:xfrm>
          <a:prstGeom prst="roundRect">
            <a:avLst>
              <a:gd name="adj" fmla="val 7768"/>
            </a:avLst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91B188-E3F4-F002-63D4-DA9DAA899B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002" b="9002"/>
          <a:stretch/>
        </p:blipFill>
        <p:spPr bwMode="auto">
          <a:xfrm>
            <a:off x="5934358" y="2193066"/>
            <a:ext cx="6323553" cy="2916569"/>
          </a:xfrm>
          <a:prstGeom prst="roundRect">
            <a:avLst>
              <a:gd name="adj" fmla="val 8774"/>
            </a:avLst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C4705F-4902-FA3A-865E-69B7E1FCABF4}"/>
              </a:ext>
            </a:extLst>
          </p:cNvPr>
          <p:cNvSpPr txBox="1"/>
          <p:nvPr/>
        </p:nvSpPr>
        <p:spPr>
          <a:xfrm>
            <a:off x="8327159" y="246427"/>
            <a:ext cx="3690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anrope"/>
              </a:rPr>
              <a:t>TFC, Guatemala: Around 250 children, youth and parents, and 2 churches, participated</a:t>
            </a:r>
          </a:p>
        </p:txBody>
      </p:sp>
      <p:pic>
        <p:nvPicPr>
          <p:cNvPr id="13" name="Graphic 12" descr="Line arrow: Counter-clockwise curve outline">
            <a:extLst>
              <a:ext uri="{FF2B5EF4-FFF2-40B4-BE49-F238E27FC236}">
                <a16:creationId xmlns:a16="http://schemas.microsoft.com/office/drawing/2014/main" id="{DE3A4D80-A425-3357-4A42-94F91BF9F8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844266" flipH="1">
            <a:off x="7346245" y="912794"/>
            <a:ext cx="1197884" cy="1243536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BED58BD-397E-3D6F-DC6C-360AA4BB636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9822" t="-19899" r="-29822" b="19899"/>
          <a:stretch/>
        </p:blipFill>
        <p:spPr>
          <a:xfrm rot="209002">
            <a:off x="1941346" y="-3619557"/>
            <a:ext cx="15539986" cy="10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B2017-79E2-0421-A1D5-1B54A3EA8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130BA7-F4BA-A341-7BA9-1D3F64593516}"/>
              </a:ext>
            </a:extLst>
          </p:cNvPr>
          <p:cNvSpPr/>
          <p:nvPr/>
        </p:nvSpPr>
        <p:spPr>
          <a:xfrm>
            <a:off x="12976" y="0"/>
            <a:ext cx="12191999" cy="6858000"/>
          </a:xfrm>
          <a:prstGeom prst="rect">
            <a:avLst/>
          </a:prstGeom>
          <a:solidFill>
            <a:srgbClr val="FCF8F2"/>
          </a:solidFill>
          <a:ln>
            <a:solidFill>
              <a:srgbClr val="FCF8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A2DDA6ED-5545-2219-2353-D7C47C4FC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802" y="5200977"/>
            <a:ext cx="3345020" cy="1917963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7" name="Picture 6" descr="A group of children playing in a bucket&#10;&#10;Description automatically generated">
            <a:extLst>
              <a:ext uri="{FF2B5EF4-FFF2-40B4-BE49-F238E27FC236}">
                <a16:creationId xmlns:a16="http://schemas.microsoft.com/office/drawing/2014/main" id="{E1961976-CFE2-2455-D8BB-FB4DB0BB3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42" y="150000"/>
            <a:ext cx="4770292" cy="3998926"/>
          </a:xfrm>
          <a:prstGeom prst="rect">
            <a:avLst/>
          </a:prstGeom>
        </p:spPr>
      </p:pic>
      <p:pic>
        <p:nvPicPr>
          <p:cNvPr id="10" name="Picture 9" descr="A person and child with text&#10;&#10;Description automatically generated">
            <a:extLst>
              <a:ext uri="{FF2B5EF4-FFF2-40B4-BE49-F238E27FC236}">
                <a16:creationId xmlns:a16="http://schemas.microsoft.com/office/drawing/2014/main" id="{E540D34A-A562-0E0C-EE4A-32DDBACF4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688" y="3201514"/>
            <a:ext cx="4770292" cy="3998926"/>
          </a:xfrm>
          <a:prstGeom prst="rect">
            <a:avLst/>
          </a:prstGeom>
        </p:spPr>
      </p:pic>
      <p:pic>
        <p:nvPicPr>
          <p:cNvPr id="12" name="Picture 11" descr="A person and child planting a tree&#10;&#10;Description automatically generated">
            <a:extLst>
              <a:ext uri="{FF2B5EF4-FFF2-40B4-BE49-F238E27FC236}">
                <a16:creationId xmlns:a16="http://schemas.microsoft.com/office/drawing/2014/main" id="{7001EF39-7B2C-79C4-FE71-8EFCA65D6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2400" y="150000"/>
            <a:ext cx="4770292" cy="3998926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0389A6D-919E-A7AA-DB53-3E78D342308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2667" t="58866" r="15586"/>
          <a:stretch/>
        </p:blipFill>
        <p:spPr>
          <a:xfrm rot="1012781">
            <a:off x="596646" y="3100745"/>
            <a:ext cx="3378706" cy="4521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39AD2D-5B7F-4D4C-84B0-7B0D80497E18}"/>
              </a:ext>
            </a:extLst>
          </p:cNvPr>
          <p:cNvSpPr txBox="1"/>
          <p:nvPr/>
        </p:nvSpPr>
        <p:spPr>
          <a:xfrm>
            <a:off x="8670699" y="4506353"/>
            <a:ext cx="2050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anrope"/>
              </a:rPr>
              <a:t>CRANE, Uganda: social media campaign</a:t>
            </a:r>
          </a:p>
        </p:txBody>
      </p:sp>
      <p:pic>
        <p:nvPicPr>
          <p:cNvPr id="14" name="Graphic 13" descr="Line arrow: Counter-clockwise curve outline">
            <a:extLst>
              <a:ext uri="{FF2B5EF4-FFF2-40B4-BE49-F238E27FC236}">
                <a16:creationId xmlns:a16="http://schemas.microsoft.com/office/drawing/2014/main" id="{D79C99DD-6C9C-93E9-0E3C-D84920E58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 flipH="1">
            <a:off x="7750539" y="4280155"/>
            <a:ext cx="985082" cy="10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AC607-83CE-2E8F-5E75-646125318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96F51C-CE09-95D6-D143-998E3E4862E4}"/>
              </a:ext>
            </a:extLst>
          </p:cNvPr>
          <p:cNvSpPr/>
          <p:nvPr/>
        </p:nvSpPr>
        <p:spPr>
          <a:xfrm>
            <a:off x="12976" y="0"/>
            <a:ext cx="12191999" cy="6858000"/>
          </a:xfrm>
          <a:prstGeom prst="rect">
            <a:avLst/>
          </a:prstGeom>
          <a:solidFill>
            <a:srgbClr val="FCF8F2"/>
          </a:solidFill>
          <a:ln>
            <a:solidFill>
              <a:srgbClr val="FCF8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1E61CD0A-7118-BDD7-EB48-F86F7594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802" y="5200977"/>
            <a:ext cx="3345020" cy="1917963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B3268-7C3A-B093-2A23-AE1319A7FC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3267" y="77571"/>
            <a:ext cx="4221353" cy="4221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BF5D02-9952-C0ED-F2A0-4F104C1ABC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53914" y="2738298"/>
            <a:ext cx="4302791" cy="4302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24F4A3-3D70-8995-CA8B-D6258EDE8A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32980" y="78207"/>
            <a:ext cx="4302791" cy="4302791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9630661-A909-4E3F-7FC4-6344B504053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2667" t="58866" r="15586"/>
          <a:stretch/>
        </p:blipFill>
        <p:spPr>
          <a:xfrm rot="1012781">
            <a:off x="596646" y="3100745"/>
            <a:ext cx="3378706" cy="4521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6B6F8E-6E01-64F5-E842-C76BE72D477A}"/>
              </a:ext>
            </a:extLst>
          </p:cNvPr>
          <p:cNvSpPr txBox="1"/>
          <p:nvPr/>
        </p:nvSpPr>
        <p:spPr>
          <a:xfrm>
            <a:off x="8670699" y="4506353"/>
            <a:ext cx="2050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anrope"/>
              </a:rPr>
              <a:t>Viva Network Zimbabwe: social media campaign</a:t>
            </a:r>
          </a:p>
        </p:txBody>
      </p:sp>
      <p:pic>
        <p:nvPicPr>
          <p:cNvPr id="14" name="Graphic 13" descr="Line arrow: Counter-clockwise curve outline">
            <a:extLst>
              <a:ext uri="{FF2B5EF4-FFF2-40B4-BE49-F238E27FC236}">
                <a16:creationId xmlns:a16="http://schemas.microsoft.com/office/drawing/2014/main" id="{BD81B680-AB1C-6944-1F12-FE0144204D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 flipH="1">
            <a:off x="7750539" y="4280155"/>
            <a:ext cx="985082" cy="10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6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a computadora en una mesa&#10;&#10;Descripción generada automáticamente con confianza media">
            <a:extLst>
              <a:ext uri="{FF2B5EF4-FFF2-40B4-BE49-F238E27FC236}">
                <a16:creationId xmlns:a16="http://schemas.microsoft.com/office/drawing/2014/main" id="{191AFB21-FD57-0A5A-FDFC-A5C518CD7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809" y="3131928"/>
            <a:ext cx="7277100" cy="375309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4FB47C-756D-B225-C32A-FC4BCFBE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U"/>
          </a:p>
        </p:txBody>
      </p:sp>
      <p:pic>
        <p:nvPicPr>
          <p:cNvPr id="5" name="Marcador de contenido 4" descr="Un grupo de personas sentadas en una sala&#10;&#10;Descripción generada automáticamente">
            <a:extLst>
              <a:ext uri="{FF2B5EF4-FFF2-40B4-BE49-F238E27FC236}">
                <a16:creationId xmlns:a16="http://schemas.microsoft.com/office/drawing/2014/main" id="{5448C865-7D2C-57CE-EB4D-B5DE129B2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165229" cy="6858000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F4F3304-DB23-D90F-B939-7401144C6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687" y="-596468"/>
            <a:ext cx="5367289" cy="4025468"/>
          </a:xfrm>
          <a:prstGeom prst="rect">
            <a:avLst/>
          </a:prstGeom>
        </p:spPr>
      </p:pic>
      <p:pic>
        <p:nvPicPr>
          <p:cNvPr id="11" name="Imagen 10" descr="Un hombre parado enfrente de una mesa&#10;&#10;Descripción generada automáticamente con confianza media">
            <a:extLst>
              <a:ext uri="{FF2B5EF4-FFF2-40B4-BE49-F238E27FC236}">
                <a16:creationId xmlns:a16="http://schemas.microsoft.com/office/drawing/2014/main" id="{231DBC93-82D3-9276-274D-2C1E6C435D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605" y="0"/>
            <a:ext cx="4046113" cy="6885025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1C467B6C-8AAC-2A0A-45A1-E7391BBDDA28}"/>
              </a:ext>
            </a:extLst>
          </p:cNvPr>
          <p:cNvSpPr txBox="1"/>
          <p:nvPr/>
        </p:nvSpPr>
        <p:spPr>
          <a:xfrm>
            <a:off x="119704" y="4106917"/>
            <a:ext cx="3165229" cy="224676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Manrope"/>
              </a:rPr>
              <a:t>CUBA </a:t>
            </a:r>
          </a:p>
          <a:p>
            <a:r>
              <a:rPr lang="en-GB" sz="2000" dirty="0">
                <a:latin typeface="Manrope"/>
              </a:rPr>
              <a:t>Más de 50 Iglesias, se </a:t>
            </a:r>
            <a:r>
              <a:rPr lang="en-GB" sz="2000" dirty="0" err="1">
                <a:latin typeface="Manrope"/>
              </a:rPr>
              <a:t>involucraron</a:t>
            </a:r>
            <a:endParaRPr lang="en-GB" sz="2000" dirty="0">
              <a:latin typeface="Manrope"/>
            </a:endParaRPr>
          </a:p>
          <a:p>
            <a:r>
              <a:rPr lang="en-GB" sz="2000" dirty="0">
                <a:latin typeface="Manrope"/>
              </a:rPr>
              <a:t>2 </a:t>
            </a:r>
            <a:r>
              <a:rPr lang="en-GB" sz="2000" dirty="0" err="1">
                <a:latin typeface="Manrope"/>
              </a:rPr>
              <a:t>Escuelas</a:t>
            </a:r>
            <a:endParaRPr lang="en-GB" sz="2000" dirty="0">
              <a:latin typeface="Manrope"/>
            </a:endParaRPr>
          </a:p>
          <a:p>
            <a:r>
              <a:rPr lang="en-GB" sz="2000" dirty="0">
                <a:latin typeface="Manrope"/>
              </a:rPr>
              <a:t>+ 600 personas + 200 </a:t>
            </a:r>
            <a:r>
              <a:rPr lang="en-GB" sz="2000" dirty="0" err="1">
                <a:latin typeface="Manrope"/>
              </a:rPr>
              <a:t>niños</a:t>
            </a:r>
            <a:endParaRPr lang="en-GB" sz="2000" dirty="0">
              <a:latin typeface="Manrope"/>
            </a:endParaRPr>
          </a:p>
          <a:p>
            <a:r>
              <a:rPr lang="en-GB" sz="2000" dirty="0" err="1">
                <a:latin typeface="Manrope"/>
              </a:rPr>
              <a:t>vacunados</a:t>
            </a:r>
            <a:endParaRPr lang="en-GB" sz="2000" dirty="0">
              <a:latin typeface="Manrope"/>
            </a:endParaRPr>
          </a:p>
          <a:p>
            <a:endParaRPr lang="en-GB" sz="2000" dirty="0">
              <a:latin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774358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9A550A6-3BB0-685E-D744-4DB23520F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4825" y="2217684"/>
            <a:ext cx="4288221" cy="3216166"/>
          </a:xfrm>
          <a:prstGeom prst="rect">
            <a:avLst/>
          </a:prstGeom>
        </p:spPr>
      </p:pic>
      <p:pic>
        <p:nvPicPr>
          <p:cNvPr id="5" name="Marcador de contenido 4" descr="Una niña con un celular en la mano&#10;&#10;Descripción generada automáticamente con confianza baja">
            <a:extLst>
              <a:ext uri="{FF2B5EF4-FFF2-40B4-BE49-F238E27FC236}">
                <a16:creationId xmlns:a16="http://schemas.microsoft.com/office/drawing/2014/main" id="{44E885C5-CB08-36FF-E190-D8F34289850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-302112" y="0"/>
            <a:ext cx="3665508" cy="2748457"/>
          </a:xfrm>
        </p:spPr>
      </p:pic>
      <p:pic>
        <p:nvPicPr>
          <p:cNvPr id="7" name="Imagen 6" descr="Un niño con un paraguas&#10;&#10;Descripción generada automáticamente">
            <a:extLst>
              <a:ext uri="{FF2B5EF4-FFF2-40B4-BE49-F238E27FC236}">
                <a16:creationId xmlns:a16="http://schemas.microsoft.com/office/drawing/2014/main" id="{E76463FC-2D65-A708-BD43-D925B8E55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434" y="0"/>
            <a:ext cx="3165231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AF1EE9-B122-D03E-6DB0-82E1428CD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8703" y="0"/>
            <a:ext cx="3165231" cy="6858000"/>
          </a:xfrm>
          <a:prstGeom prst="rect">
            <a:avLst/>
          </a:prstGeom>
        </p:spPr>
      </p:pic>
      <p:pic>
        <p:nvPicPr>
          <p:cNvPr id="11" name="Imagen 10" descr="Imagen que contiene joven, niño, tabla, hombre&#10;&#10;Descripción generada automáticamente">
            <a:extLst>
              <a:ext uri="{FF2B5EF4-FFF2-40B4-BE49-F238E27FC236}">
                <a16:creationId xmlns:a16="http://schemas.microsoft.com/office/drawing/2014/main" id="{79EE0CFF-70CB-28AE-EC79-AF2D6B023A0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765" t="19605" r="16662"/>
          <a:stretch/>
        </p:blipFill>
        <p:spPr>
          <a:xfrm>
            <a:off x="-302112" y="4903076"/>
            <a:ext cx="3665508" cy="1954924"/>
          </a:xfrm>
          <a:prstGeom prst="rect">
            <a:avLst/>
          </a:prstGeom>
        </p:spPr>
      </p:pic>
      <p:pic>
        <p:nvPicPr>
          <p:cNvPr id="13" name="Imagen 12" descr="Imagen que contiene persona, interior, tabla, hombre&#10;&#10;Descripción generada automáticamente">
            <a:extLst>
              <a:ext uri="{FF2B5EF4-FFF2-40B4-BE49-F238E27FC236}">
                <a16:creationId xmlns:a16="http://schemas.microsoft.com/office/drawing/2014/main" id="{11F12587-EE72-8003-FFC9-F0A558FE396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9407"/>
          <a:stretch/>
        </p:blipFill>
        <p:spPr>
          <a:xfrm>
            <a:off x="10218971" y="0"/>
            <a:ext cx="3630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70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verde, tabla, competencia de atletismo, cuarto de hospital&#10;&#10;Descripción generada automáticamente">
            <a:extLst>
              <a:ext uri="{FF2B5EF4-FFF2-40B4-BE49-F238E27FC236}">
                <a16:creationId xmlns:a16="http://schemas.microsoft.com/office/drawing/2014/main" id="{4DE18F94-8784-2FB6-6418-896962547C7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257" r="-2" b="764"/>
          <a:stretch/>
        </p:blipFill>
        <p:spPr>
          <a:xfrm>
            <a:off x="3200410" y="2559050"/>
            <a:ext cx="2827338" cy="3732213"/>
          </a:xfrm>
          <a:prstGeom prst="rect">
            <a:avLst/>
          </a:prstGeom>
        </p:spPr>
      </p:pic>
      <p:pic>
        <p:nvPicPr>
          <p:cNvPr id="8" name="Marcador de contenido 4" descr="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B2D12517-B66D-CBF9-9CFE-E693D2F63F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2" b="1021"/>
          <a:stretch/>
        </p:blipFill>
        <p:spPr>
          <a:xfrm>
            <a:off x="182787" y="2558694"/>
            <a:ext cx="2827865" cy="3731891"/>
          </a:xfrm>
          <a:prstGeom prst="rect">
            <a:avLst/>
          </a:prstGeom>
        </p:spPr>
      </p:pic>
      <p:pic>
        <p:nvPicPr>
          <p:cNvPr id="7" name="Imagen 6" descr="Un grupo de personas caminando en la tierra&#10;&#10;Descripción generada automáticamente con confianza media">
            <a:extLst>
              <a:ext uri="{FF2B5EF4-FFF2-40B4-BE49-F238E27FC236}">
                <a16:creationId xmlns:a16="http://schemas.microsoft.com/office/drawing/2014/main" id="{001F58D0-316F-9A6F-C7FC-737566EB0B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517" r="31653" b="3"/>
          <a:stretch/>
        </p:blipFill>
        <p:spPr>
          <a:xfrm>
            <a:off x="6178733" y="2558694"/>
            <a:ext cx="2827865" cy="3731891"/>
          </a:xfrm>
          <a:prstGeom prst="rect">
            <a:avLst/>
          </a:prstGeom>
        </p:spPr>
      </p:pic>
      <p:pic>
        <p:nvPicPr>
          <p:cNvPr id="10" name="Imagen 9" descr="Un grupo de niños en un parque&#10;&#10;Descripción generada automáticamente">
            <a:extLst>
              <a:ext uri="{FF2B5EF4-FFF2-40B4-BE49-F238E27FC236}">
                <a16:creationId xmlns:a16="http://schemas.microsoft.com/office/drawing/2014/main" id="{FC945D6A-9A86-11D8-3DE0-5C8BD688115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161" r="-2" b="18605"/>
          <a:stretch/>
        </p:blipFill>
        <p:spPr>
          <a:xfrm>
            <a:off x="9176706" y="2558694"/>
            <a:ext cx="2827865" cy="3731891"/>
          </a:xfrm>
          <a:prstGeom prst="rect">
            <a:avLst/>
          </a:prstGeom>
        </p:spPr>
      </p:pic>
      <p:pic>
        <p:nvPicPr>
          <p:cNvPr id="13" name="Imagen 12" descr="Imagen que contiene persona, sostener, hombre, gente&#10;&#10;Descripción generada automáticamente">
            <a:extLst>
              <a:ext uri="{FF2B5EF4-FFF2-40B4-BE49-F238E27FC236}">
                <a16:creationId xmlns:a16="http://schemas.microsoft.com/office/drawing/2014/main" id="{4FAA4D9B-5414-58AB-A444-C59913ED1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787" y="256559"/>
            <a:ext cx="3636579" cy="2045576"/>
          </a:xfrm>
          <a:prstGeom prst="rect">
            <a:avLst/>
          </a:prstGeom>
        </p:spPr>
      </p:pic>
      <p:pic>
        <p:nvPicPr>
          <p:cNvPr id="23" name="Imagen 22" descr="Grupo de personas en un parque&#10;&#10;Descripción generada automáticamente">
            <a:extLst>
              <a:ext uri="{FF2B5EF4-FFF2-40B4-BE49-F238E27FC236}">
                <a16:creationId xmlns:a16="http://schemas.microsoft.com/office/drawing/2014/main" id="{E624FEAA-6002-2C8A-DB2A-4392DB0EA3C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4668"/>
          <a:stretch/>
        </p:blipFill>
        <p:spPr>
          <a:xfrm>
            <a:off x="4533451" y="256559"/>
            <a:ext cx="3265749" cy="209004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D4C39FF-1BE4-8F5D-5044-DC0915E7F96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9629" b="13595"/>
          <a:stretch/>
        </p:blipFill>
        <p:spPr>
          <a:xfrm>
            <a:off x="8315557" y="256558"/>
            <a:ext cx="3639428" cy="209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2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 descr="Un grupo de personas en un salón&#10;&#10;Descripción generada automáticamente con confianza media">
            <a:extLst>
              <a:ext uri="{FF2B5EF4-FFF2-40B4-BE49-F238E27FC236}">
                <a16:creationId xmlns:a16="http://schemas.microsoft.com/office/drawing/2014/main" id="{2FCDE137-9B60-5909-1F30-02262C808DF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40531" y="244475"/>
            <a:ext cx="11310938" cy="6369050"/>
          </a:xfrm>
        </p:spPr>
      </p:pic>
    </p:spTree>
    <p:extLst>
      <p:ext uri="{BB962C8B-B14F-4D97-AF65-F5344CB8AC3E}">
        <p14:creationId xmlns:p14="http://schemas.microsoft.com/office/powerpoint/2010/main" val="141342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25463C4-03D8-20B2-3989-3FA7714A4F4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7648575" cy="5735638"/>
          </a:xfr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A5BDF46-FD6E-9DBD-F27A-5056B3988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685" y="365125"/>
            <a:ext cx="4302096" cy="573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31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AB3D9-CBEC-873E-FB2F-B34579283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E2DD3-D2FE-B61A-C87E-C2E765AA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34956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Seamos la Iglesia que colabora junta para transformarnos y transformar a otros tomando acciones valientes y valiosas para el bienestar de nuestros niños</a:t>
            </a:r>
            <a:endParaRPr lang="es-CU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915409-1414-5C4C-918A-89CF9342D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19809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E3553-8A13-FEC6-7D55-AC59F9ABB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, Logotipo&#10;&#10;Descripción generada automáticamente con confianza media">
            <a:extLst>
              <a:ext uri="{FF2B5EF4-FFF2-40B4-BE49-F238E27FC236}">
                <a16:creationId xmlns:a16="http://schemas.microsoft.com/office/drawing/2014/main" id="{4196CCC4-273A-0712-B6C9-2F5D3EBC2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97" y="1129384"/>
            <a:ext cx="10058420" cy="50566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BD5E76-F24A-A41B-FA07-8F4D7C5DD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854" y="-159788"/>
            <a:ext cx="2247903" cy="128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5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ABBBA-E8CB-DF71-ECD6-69217326F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D4F5E03-C34E-C285-FB1F-D4109D8CDCDB}"/>
              </a:ext>
            </a:extLst>
          </p:cNvPr>
          <p:cNvSpPr txBox="1">
            <a:spLocks/>
          </p:cNvSpPr>
          <p:nvPr/>
        </p:nvSpPr>
        <p:spPr>
          <a:xfrm>
            <a:off x="360000" y="360001"/>
            <a:ext cx="11473200" cy="1296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C"/>
            </a:defPPr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U" sz="32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0A060C-AEB3-19B3-BE3C-65B656E8164D}"/>
              </a:ext>
            </a:extLst>
          </p:cNvPr>
          <p:cNvSpPr txBox="1">
            <a:spLocks/>
          </p:cNvSpPr>
          <p:nvPr/>
        </p:nvSpPr>
        <p:spPr>
          <a:xfrm>
            <a:off x="358799" y="1194464"/>
            <a:ext cx="11701821" cy="5474350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es-EC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2400" dirty="0"/>
              <a:t>Iglesia servicial y profética </a:t>
            </a:r>
            <a:r>
              <a:rPr lang="es-ES" sz="2400" i="1" dirty="0"/>
              <a:t>(Testimonio de amor, disminución de violencia, trabajo con el gobierno y comunidades, como parte de la sociedad civil)</a:t>
            </a:r>
          </a:p>
          <a:p>
            <a:pPr marL="342900" indent="-342900">
              <a:buFontTx/>
              <a:buChar char="-"/>
            </a:pPr>
            <a:r>
              <a:rPr lang="es-ES" sz="2400" dirty="0"/>
              <a:t>Iglesia sensible y aprendiente </a:t>
            </a:r>
            <a:r>
              <a:rPr lang="es-ES" sz="2400" i="1" dirty="0"/>
              <a:t>(Ante la necesidad y comprensión de la niñez, para valorarlos y respetarlos dándoles participación en el reino de Dios)</a:t>
            </a:r>
          </a:p>
          <a:p>
            <a:pPr marL="342900" indent="-342900">
              <a:buFontTx/>
              <a:buChar char="-"/>
            </a:pPr>
            <a:r>
              <a:rPr lang="es-ES" sz="2400" dirty="0"/>
              <a:t>Iglesia intergeneracional e inclusiva </a:t>
            </a:r>
            <a:r>
              <a:rPr lang="es-ES" sz="2400" i="1" dirty="0"/>
              <a:t>(Dando voz a los niños, empoderándolos y siendo los protagonistas)</a:t>
            </a:r>
          </a:p>
          <a:p>
            <a:pPr marL="342900" indent="-342900">
              <a:buFontTx/>
              <a:buChar char="-"/>
            </a:pPr>
            <a:r>
              <a:rPr lang="es-ES" sz="2400" dirty="0"/>
              <a:t>Iglesia tierna y justa </a:t>
            </a:r>
            <a:r>
              <a:rPr lang="es-ES" sz="2400" i="1" dirty="0"/>
              <a:t>(Defendiendo los derechos de los niños, creando un ambiente seguro para que los niños disfruten de una vida plena, promoviendo el buen trato)</a:t>
            </a:r>
          </a:p>
          <a:p>
            <a:pPr marL="342900" indent="-342900">
              <a:buFontTx/>
              <a:buChar char="-"/>
            </a:pPr>
            <a:r>
              <a:rPr lang="es-ES" sz="2400" dirty="0"/>
              <a:t>Iglesia formadora y protectora </a:t>
            </a:r>
            <a:r>
              <a:rPr lang="es-ES" sz="2400" i="1" dirty="0"/>
              <a:t>(Formando a maestros, líderes, etc. sobre el cuidado intencional de los niños promoviendo una cultura del buen trato)</a:t>
            </a:r>
            <a:endParaRPr lang="es-CU" sz="2400" i="1" dirty="0"/>
          </a:p>
          <a:p>
            <a:pPr marL="342900" indent="-342900">
              <a:buFontTx/>
              <a:buChar char="-"/>
            </a:pPr>
            <a:endParaRPr lang="es-419" sz="2400" dirty="0"/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C1B61B84-740A-749E-4CE1-9A7B609BD400}"/>
              </a:ext>
            </a:extLst>
          </p:cNvPr>
          <p:cNvSpPr txBox="1">
            <a:spLocks/>
          </p:cNvSpPr>
          <p:nvPr/>
        </p:nvSpPr>
        <p:spPr>
          <a:xfrm>
            <a:off x="512400" y="512401"/>
            <a:ext cx="11473200" cy="1296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C"/>
            </a:defPPr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/>
              <a:t>Respondiendo</a:t>
            </a:r>
            <a:r>
              <a:rPr lang="en-US" sz="3200" dirty="0"/>
              <a:t> a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desafíos</a:t>
            </a:r>
            <a:r>
              <a:rPr lang="en-US" sz="3200" dirty="0"/>
              <a:t> </a:t>
            </a:r>
            <a:r>
              <a:rPr lang="en-US" sz="3200" dirty="0" err="1"/>
              <a:t>como</a:t>
            </a:r>
            <a:r>
              <a:rPr lang="en-US" sz="3200" dirty="0"/>
              <a:t> Iglesia</a:t>
            </a:r>
            <a:endParaRPr lang="es-CU" sz="3200" dirty="0"/>
          </a:p>
        </p:txBody>
      </p:sp>
    </p:spTree>
    <p:extLst>
      <p:ext uri="{BB962C8B-B14F-4D97-AF65-F5344CB8AC3E}">
        <p14:creationId xmlns:p14="http://schemas.microsoft.com/office/powerpoint/2010/main" val="267715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6ABF958-C993-D3F2-917D-8254257E2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854" y="-159788"/>
            <a:ext cx="2247903" cy="1289172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13FBA969-90A1-76E7-A017-B269B82F0611}"/>
              </a:ext>
            </a:extLst>
          </p:cNvPr>
          <p:cNvSpPr txBox="1">
            <a:spLocks/>
          </p:cNvSpPr>
          <p:nvPr/>
        </p:nvSpPr>
        <p:spPr>
          <a:xfrm>
            <a:off x="579602" y="1611614"/>
            <a:ext cx="11360150" cy="363477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dirty="0"/>
              <a:t>La campaña del buen trato propone </a:t>
            </a:r>
            <a:r>
              <a:rPr lang="es-ES" b="1" dirty="0"/>
              <a:t>6 declaraciones </a:t>
            </a:r>
            <a:r>
              <a:rPr lang="es-ES" dirty="0"/>
              <a:t>a través de las cuales se promueve un entorno sin violencia para la niñez.</a:t>
            </a:r>
            <a:br>
              <a:rPr lang="es-ES" dirty="0"/>
            </a:br>
            <a:r>
              <a:rPr lang="es-ES" dirty="0"/>
              <a:t>Potencializa la reflexión y conciencia de la necesidad del buen trato hacia los niños y las niñas, por medio de actividades que puedes realizar en tu organización, comunidad, iglesia y red, respondiendo a sus necesidades y derechos.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3957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390AAE6-CE16-8EDC-170B-EED990FF7F71}"/>
              </a:ext>
            </a:extLst>
          </p:cNvPr>
          <p:cNvSpPr/>
          <p:nvPr/>
        </p:nvSpPr>
        <p:spPr>
          <a:xfrm>
            <a:off x="718010" y="541488"/>
            <a:ext cx="4834651" cy="49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800" b="1" dirty="0">
                <a:solidFill>
                  <a:schemeClr val="accent4"/>
                </a:solidFill>
                <a:latin typeface="+mj-lt"/>
              </a:rPr>
              <a:t>ESQUEMA DE TEMÁTICAS</a:t>
            </a:r>
            <a:endParaRPr lang="en-US" sz="2800" b="1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261362-7CB2-4692-658E-08907B71D7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861" y="1865854"/>
            <a:ext cx="11252277" cy="34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4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CD174F7-21A7-F239-02C8-3A59A5DCB6D8}"/>
              </a:ext>
            </a:extLst>
          </p:cNvPr>
          <p:cNvSpPr txBox="1">
            <a:spLocks/>
          </p:cNvSpPr>
          <p:nvPr/>
        </p:nvSpPr>
        <p:spPr>
          <a:xfrm>
            <a:off x="360000" y="360001"/>
            <a:ext cx="11473200" cy="1296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C"/>
            </a:defPPr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/>
              <a:t>Promoción</a:t>
            </a:r>
            <a:r>
              <a:rPr lang="en-US" sz="3200" dirty="0"/>
              <a:t> y </a:t>
            </a:r>
            <a:r>
              <a:rPr lang="en-US" sz="3200" dirty="0" err="1"/>
              <a:t>Concientización</a:t>
            </a:r>
            <a:endParaRPr lang="es-CU" sz="32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C271EF-6531-BE11-E46A-ACD420CCA41E}"/>
              </a:ext>
            </a:extLst>
          </p:cNvPr>
          <p:cNvSpPr txBox="1">
            <a:spLocks/>
          </p:cNvSpPr>
          <p:nvPr/>
        </p:nvSpPr>
        <p:spPr>
          <a:xfrm>
            <a:off x="358799" y="1194464"/>
            <a:ext cx="11701821" cy="5474350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es-EC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2400" dirty="0"/>
              <a:t>Publicaciones en redes sociales como: </a:t>
            </a:r>
          </a:p>
          <a:p>
            <a:r>
              <a:rPr lang="es-419" sz="2400" dirty="0"/>
              <a:t>Tarjetas, animaciones, pequeñas reflexiones sobre el buen trato ya sea en video o por escrito, </a:t>
            </a:r>
          </a:p>
          <a:p>
            <a:r>
              <a:rPr lang="es-419" sz="2400" dirty="0"/>
              <a:t>entre otros.</a:t>
            </a:r>
          </a:p>
          <a:p>
            <a:r>
              <a:rPr lang="es-419" sz="2400" dirty="0"/>
              <a:t>- Encuentros virtuales. </a:t>
            </a:r>
          </a:p>
          <a:p>
            <a:r>
              <a:rPr lang="es-419" sz="2400" dirty="0"/>
              <a:t>- Podcast</a:t>
            </a:r>
          </a:p>
          <a:p>
            <a:r>
              <a:rPr lang="es-419" sz="2400" dirty="0"/>
              <a:t>- Caminatas de los niños, maestros, actores de la comunidad los niños, adolescentes y personas </a:t>
            </a:r>
          </a:p>
          <a:p>
            <a:r>
              <a:rPr lang="es-419" sz="2400" dirty="0"/>
              <a:t>involucradas explican el mensaje del buen trato con las 6 declaraciones a las personas de la </a:t>
            </a:r>
          </a:p>
          <a:p>
            <a:r>
              <a:rPr lang="es-419" sz="2400" dirty="0"/>
              <a:t>comunidad invitando a los adultos a que realicen el compromiso del buen trato hacia la niñez a </a:t>
            </a:r>
          </a:p>
          <a:p>
            <a:r>
              <a:rPr lang="es-419" sz="2400" dirty="0"/>
              <a:t>través de (ver la tarjeta de promesa).</a:t>
            </a:r>
          </a:p>
          <a:p>
            <a:r>
              <a:rPr lang="es-419" sz="2400" dirty="0"/>
              <a:t>- Actividades en parques públicos, iglesia, etc. (carteles de la campaña, payasos, títeres, etc.)</a:t>
            </a:r>
          </a:p>
        </p:txBody>
      </p:sp>
    </p:spTree>
    <p:extLst>
      <p:ext uri="{BB962C8B-B14F-4D97-AF65-F5344CB8AC3E}">
        <p14:creationId xmlns:p14="http://schemas.microsoft.com/office/powerpoint/2010/main" val="174317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C0486-1542-544C-9D5B-6B280DD03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9C71E47-8262-027A-91B2-AC2D8AFBFAAB}"/>
              </a:ext>
            </a:extLst>
          </p:cNvPr>
          <p:cNvSpPr txBox="1">
            <a:spLocks/>
          </p:cNvSpPr>
          <p:nvPr/>
        </p:nvSpPr>
        <p:spPr>
          <a:xfrm>
            <a:off x="360000" y="360001"/>
            <a:ext cx="11473200" cy="1296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C"/>
            </a:defPPr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/>
              <a:t>Promoción</a:t>
            </a:r>
            <a:r>
              <a:rPr lang="en-US" sz="3200" dirty="0"/>
              <a:t> y </a:t>
            </a:r>
            <a:r>
              <a:rPr lang="en-US" sz="3200" dirty="0" err="1"/>
              <a:t>Concientización</a:t>
            </a:r>
            <a:endParaRPr lang="es-CU" sz="32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87181-2A35-E06F-BCA4-C2CE971D6A1E}"/>
              </a:ext>
            </a:extLst>
          </p:cNvPr>
          <p:cNvSpPr txBox="1">
            <a:spLocks/>
          </p:cNvSpPr>
          <p:nvPr/>
        </p:nvSpPr>
        <p:spPr>
          <a:xfrm>
            <a:off x="358799" y="1194464"/>
            <a:ext cx="11701821" cy="5474350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es-EC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419" sz="2400" dirty="0"/>
              <a:t>Distribución de volantes </a:t>
            </a:r>
          </a:p>
          <a:p>
            <a:pPr marL="342900" indent="-342900">
              <a:buFontTx/>
              <a:buChar char="-"/>
            </a:pPr>
            <a:r>
              <a:rPr lang="es-419" sz="2400" dirty="0"/>
              <a:t>Obras de teatro, mímicas etc. sobre las 6 declaraciones.</a:t>
            </a:r>
          </a:p>
          <a:p>
            <a:pPr marL="342900" indent="-342900">
              <a:buFontTx/>
              <a:buChar char="-"/>
            </a:pPr>
            <a:r>
              <a:rPr lang="es-419" sz="2400" dirty="0"/>
              <a:t>Vacunación simbólica contra el maltrato con un caramelo. </a:t>
            </a:r>
          </a:p>
          <a:p>
            <a:pPr marL="342900" indent="-342900">
              <a:buFontTx/>
              <a:buChar char="-"/>
            </a:pPr>
            <a:r>
              <a:rPr lang="es-419" sz="2400" dirty="0"/>
              <a:t>Realizar actividades para crear conciencia ambiental, como recoger basura en el río o playa </a:t>
            </a:r>
          </a:p>
          <a:p>
            <a:r>
              <a:rPr lang="es-419" sz="2400" dirty="0"/>
              <a:t>para reducir el plástico, plantar árboles, dar charlas educativas sobre el cuidado del medio </a:t>
            </a:r>
          </a:p>
          <a:p>
            <a:r>
              <a:rPr lang="es-419" sz="2400" dirty="0"/>
              <a:t>ambiente, etc. (Puede unirse con otras organizaciones, instituciones y otros que traten esta </a:t>
            </a:r>
          </a:p>
          <a:p>
            <a:r>
              <a:rPr lang="es-419" sz="2400" dirty="0"/>
              <a:t>temática para lograr un mayor impacto)</a:t>
            </a:r>
            <a:endParaRPr lang="es-CU" sz="2400" dirty="0"/>
          </a:p>
          <a:p>
            <a:pPr marL="342900" indent="-342900">
              <a:buFontTx/>
              <a:buChar char="-"/>
            </a:pPr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39898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0E25D681-B13C-1143-89F3-9A09E0C3E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D60E6D-521E-B00E-607F-1D7A6B6C8AE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BF8F1"/>
          </a:solidFill>
          <a:ln>
            <a:solidFill>
              <a:srgbClr val="FBF8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E6B197C-34BC-EB91-4F7D-DBDA4310A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802" y="5200977"/>
            <a:ext cx="3345020" cy="1917963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4" name="Picture 3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10001F41-83D9-905C-1174-D914D26F6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6" y="137298"/>
            <a:ext cx="6323553" cy="2916569"/>
          </a:xfrm>
          <a:prstGeom prst="roundRect">
            <a:avLst>
              <a:gd name="adj" fmla="val 8774"/>
            </a:avLst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014026-1381-AE97-C9BD-04915F462D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" y="3635296"/>
            <a:ext cx="6506368" cy="3131361"/>
          </a:xfrm>
          <a:prstGeom prst="roundRect">
            <a:avLst>
              <a:gd name="adj" fmla="val 7768"/>
            </a:avLst>
          </a:prstGeom>
          <a:noFill/>
          <a:ln>
            <a:noFill/>
          </a:ln>
        </p:spPr>
      </p:pic>
      <p:pic>
        <p:nvPicPr>
          <p:cNvPr id="8" name="Picture 7" descr="A group of people in a room&#10;&#10;Description automatically generated">
            <a:extLst>
              <a:ext uri="{FF2B5EF4-FFF2-40B4-BE49-F238E27FC236}">
                <a16:creationId xmlns:a16="http://schemas.microsoft.com/office/drawing/2014/main" id="{AD637253-5EA0-29E5-976F-18E969E188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58" y="2193066"/>
            <a:ext cx="6323553" cy="2916569"/>
          </a:xfrm>
          <a:prstGeom prst="roundRect">
            <a:avLst>
              <a:gd name="adj" fmla="val 8774"/>
            </a:avLst>
          </a:prstGeom>
          <a:noFill/>
          <a:ln>
            <a:noFill/>
          </a:ln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79CEF8C-B110-FA23-A994-0CAA5A9DC7C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9822" t="-19899" r="-29822" b="19899"/>
          <a:stretch/>
        </p:blipFill>
        <p:spPr>
          <a:xfrm rot="209002">
            <a:off x="1892361" y="-3668543"/>
            <a:ext cx="15539986" cy="1099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2355A9-9520-523F-3B74-1F2317018B6C}"/>
              </a:ext>
            </a:extLst>
          </p:cNvPr>
          <p:cNvSpPr txBox="1"/>
          <p:nvPr/>
        </p:nvSpPr>
        <p:spPr>
          <a:xfrm>
            <a:off x="8308748" y="246427"/>
            <a:ext cx="3690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Manrope"/>
              </a:rPr>
              <a:t>CarNet</a:t>
            </a:r>
            <a:r>
              <a:rPr lang="en-GB" sz="2000" dirty="0">
                <a:latin typeface="Manrope"/>
              </a:rPr>
              <a:t> Nepal: equipping 50-60 grade 8-10 students to share the Good Treatment Campaign with adults and community members at a rally on National Children’s 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FBABCC-8141-23F0-4810-6A8363410BA9}"/>
              </a:ext>
            </a:extLst>
          </p:cNvPr>
          <p:cNvSpPr txBox="1"/>
          <p:nvPr/>
        </p:nvSpPr>
        <p:spPr>
          <a:xfrm>
            <a:off x="6907099" y="5475985"/>
            <a:ext cx="1722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Manrope"/>
              </a:rPr>
              <a:t>Simplified and contextualised materials</a:t>
            </a:r>
          </a:p>
        </p:txBody>
      </p:sp>
      <p:pic>
        <p:nvPicPr>
          <p:cNvPr id="13" name="Graphic 12" descr="Line arrow: Counter-clockwise curve outline">
            <a:extLst>
              <a:ext uri="{FF2B5EF4-FFF2-40B4-BE49-F238E27FC236}">
                <a16:creationId xmlns:a16="http://schemas.microsoft.com/office/drawing/2014/main" id="{4E9AA14A-C276-B287-49A6-BF613BF5B0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2844266" flipH="1">
            <a:off x="7346245" y="912794"/>
            <a:ext cx="1197884" cy="1243536"/>
          </a:xfrm>
          <a:prstGeom prst="rect">
            <a:avLst/>
          </a:prstGeom>
        </p:spPr>
      </p:pic>
      <p:pic>
        <p:nvPicPr>
          <p:cNvPr id="14" name="Graphic 13" descr="Line arrow: Counter-clockwise curve outline">
            <a:extLst>
              <a:ext uri="{FF2B5EF4-FFF2-40B4-BE49-F238E27FC236}">
                <a16:creationId xmlns:a16="http://schemas.microsoft.com/office/drawing/2014/main" id="{565C5A9D-BFF1-39F0-33CD-FEF2A6E522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915730" flipH="1">
            <a:off x="6140259" y="5587218"/>
            <a:ext cx="834628" cy="86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45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A6262-629B-A6D4-D991-E9C1CA55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74C31E-9D15-F336-28C6-C873C006A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U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AEF02B-A2CD-0226-0CDB-27CCB15A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86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533</Words>
  <Application>Microsoft Office PowerPoint</Application>
  <PresentationFormat>Panorámica</PresentationFormat>
  <Paragraphs>47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Manrope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Seamos la Iglesia que colabora junta para transformarnos y transformar a otros tomando acciones valientes y valiosas para el bienestar de nuestros niños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Bermudez</dc:creator>
  <cp:lastModifiedBy>Elin Miranda</cp:lastModifiedBy>
  <cp:revision>5</cp:revision>
  <dcterms:created xsi:type="dcterms:W3CDTF">2024-10-30T19:37:03Z</dcterms:created>
  <dcterms:modified xsi:type="dcterms:W3CDTF">2024-12-05T22:21:45Z</dcterms:modified>
</cp:coreProperties>
</file>