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93" r:id="rId2"/>
    <p:sldId id="256" r:id="rId3"/>
    <p:sldId id="284" r:id="rId4"/>
    <p:sldId id="276" r:id="rId5"/>
    <p:sldId id="285" r:id="rId6"/>
    <p:sldId id="292" r:id="rId7"/>
    <p:sldId id="286" r:id="rId8"/>
    <p:sldId id="288" r:id="rId9"/>
    <p:sldId id="290" r:id="rId10"/>
    <p:sldId id="289" r:id="rId11"/>
    <p:sldId id="282" r:id="rId12"/>
  </p:sldIdLst>
  <p:sldSz cx="9144000" cy="5143500" type="screen16x9"/>
  <p:notesSz cx="6858000" cy="9144000"/>
  <p:embeddedFontLst>
    <p:embeddedFont>
      <p:font typeface="Josefin Sans" pitchFamily="2" charset="0"/>
      <p:regular r:id="rId14"/>
      <p:bold r:id="rId15"/>
    </p:embeddedFont>
    <p:embeddedFont>
      <p:font typeface="Open Sans" panose="020B0606030504020204" pitchFamily="3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DFaRnFt7Kgkeycg+LsvgTsWRa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2838" autoAdjust="0"/>
  </p:normalViewPr>
  <p:slideViewPr>
    <p:cSldViewPr snapToGrid="0">
      <p:cViewPr varScale="1">
        <p:scale>
          <a:sx n="104" d="100"/>
          <a:sy n="104" d="100"/>
        </p:scale>
        <p:origin x="74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Vanessa to read the Scriptures prep the importance of models and mentors at Edify, examples in Edify staff and leaders of our core Values.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63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73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951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/>
        </p:nvSpPr>
        <p:spPr>
          <a:xfrm>
            <a:off x="228600" y="171450"/>
            <a:ext cx="8695800" cy="452640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A728A"/>
              </a:gs>
              <a:gs pos="100000">
                <a:srgbClr val="6A99B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" name="Google Shape;21;p18"/>
          <p:cNvGrpSpPr/>
          <p:nvPr/>
        </p:nvGrpSpPr>
        <p:grpSpPr>
          <a:xfrm>
            <a:off x="211485" y="4015633"/>
            <a:ext cx="8723976" cy="998756"/>
            <a:chOff x="-3905250" y="4294188"/>
            <a:chExt cx="13011150" cy="1892300"/>
          </a:xfrm>
        </p:grpSpPr>
        <p:sp>
          <p:nvSpPr>
            <p:cNvPr id="22" name="Google Shape;22;p18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-309563" y="4318000"/>
              <a:ext cx="8280400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Google Shape;26;p18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" name="Google Shape;27;p18"/>
          <p:cNvSpPr txBox="1">
            <a:spLocks noGrp="1"/>
          </p:cNvSpPr>
          <p:nvPr>
            <p:ph type="ctrTitle"/>
          </p:nvPr>
        </p:nvSpPr>
        <p:spPr>
          <a:xfrm>
            <a:off x="685800" y="1200150"/>
            <a:ext cx="7772400" cy="13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C96A0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C96A0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C96A0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C96A0"/>
                </a:solidFill>
              </a:defRPr>
            </a:lvl5pPr>
            <a:lvl6pPr lvl="5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C96A0"/>
                </a:solidFill>
              </a:defRPr>
            </a:lvl6pPr>
            <a:lvl7pPr lvl="6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C96A0"/>
                </a:solidFill>
              </a:defRPr>
            </a:lvl7pPr>
            <a:lvl8pPr lvl="7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C96A0"/>
                </a:solidFill>
              </a:defRPr>
            </a:lvl8pPr>
            <a:lvl9pPr lvl="8" algn="ctr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C96A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18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32" name="Google Shape;3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572000"/>
            <a:ext cx="1076324" cy="456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/>
          <p:nvPr/>
        </p:nvSpPr>
        <p:spPr>
          <a:xfrm>
            <a:off x="228600" y="171450"/>
            <a:ext cx="8695800" cy="1069800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233C4F"/>
              </a:gs>
              <a:gs pos="90000">
                <a:srgbClr val="6A99BC"/>
              </a:gs>
              <a:gs pos="100000">
                <a:srgbClr val="6A99B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8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8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grpSp>
        <p:nvGrpSpPr>
          <p:cNvPr id="126" name="Google Shape;126;p28"/>
          <p:cNvGrpSpPr/>
          <p:nvPr/>
        </p:nvGrpSpPr>
        <p:grpSpPr>
          <a:xfrm>
            <a:off x="211485" y="535804"/>
            <a:ext cx="8723976" cy="998756"/>
            <a:chOff x="-3905250" y="4294188"/>
            <a:chExt cx="13011150" cy="1892300"/>
          </a:xfrm>
        </p:grpSpPr>
        <p:sp>
          <p:nvSpPr>
            <p:cNvPr id="127" name="Google Shape;127;p28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-309563" y="4318000"/>
              <a:ext cx="8280400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 rot="5400000">
            <a:off x="5975250" y="1740000"/>
            <a:ext cx="3365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 rot="5400000">
            <a:off x="1784250" y="-241200"/>
            <a:ext cx="3365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marL="2743200" lvl="5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572000"/>
            <a:ext cx="1076324" cy="456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marL="2743200" lvl="5" indent="-3175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228600" y="171450"/>
            <a:ext cx="8695800" cy="452640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233C4F"/>
              </a:gs>
              <a:gs pos="100000">
                <a:srgbClr val="6A99B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" name="Google Shape;41;p20"/>
          <p:cNvGrpSpPr/>
          <p:nvPr/>
        </p:nvGrpSpPr>
        <p:grpSpPr>
          <a:xfrm>
            <a:off x="211485" y="4015633"/>
            <a:ext cx="8723976" cy="998756"/>
            <a:chOff x="-3905250" y="4294188"/>
            <a:chExt cx="13011150" cy="1892300"/>
          </a:xfrm>
        </p:grpSpPr>
        <p:sp>
          <p:nvSpPr>
            <p:cNvPr id="42" name="Google Shape;42;p20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" name="Google Shape;43;p20"/>
            <p:cNvSpPr/>
            <p:nvPr/>
          </p:nvSpPr>
          <p:spPr>
            <a:xfrm>
              <a:off x="-309563" y="4318000"/>
              <a:ext cx="8280400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" name="Google Shape;44;p20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" name="Google Shape;45;p20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" name="Google Shape;46;p2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4874155" y="254000"/>
            <a:ext cx="38127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4868333" y="2089150"/>
            <a:ext cx="3818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20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52" name="Google Shape;52;p20"/>
          <p:cNvSpPr>
            <a:spLocks noGrp="1"/>
          </p:cNvSpPr>
          <p:nvPr>
            <p:ph type="pic" idx="2"/>
          </p:nvPr>
        </p:nvSpPr>
        <p:spPr>
          <a:xfrm>
            <a:off x="838200" y="1028700"/>
            <a:ext cx="3566100" cy="21948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fadeDir="5400012" sy="-100000" algn="bl" rotWithShape="0"/>
          </a:effectLst>
        </p:spPr>
      </p:sp>
      <p:pic>
        <p:nvPicPr>
          <p:cNvPr id="53" name="Google Shape;5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572000"/>
            <a:ext cx="1076324" cy="456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/>
          <p:nvPr/>
        </p:nvSpPr>
        <p:spPr>
          <a:xfrm>
            <a:off x="228600" y="171450"/>
            <a:ext cx="8695800" cy="355260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233C4F"/>
              </a:gs>
              <a:gs pos="100000">
                <a:srgbClr val="6A99B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21"/>
          <p:cNvSpPr/>
          <p:nvPr/>
        </p:nvSpPr>
        <p:spPr>
          <a:xfrm>
            <a:off x="6047438" y="3152694"/>
            <a:ext cx="2876431" cy="535520"/>
          </a:xfrm>
          <a:custGeom>
            <a:avLst/>
            <a:gdLst/>
            <a:ahLst/>
            <a:cxnLst/>
            <a:rect l="l" t="t" r="r" b="b"/>
            <a:pathLst>
              <a:path w="2706" h="640" extrusionOk="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21"/>
          <p:cNvSpPr/>
          <p:nvPr/>
        </p:nvSpPr>
        <p:spPr>
          <a:xfrm>
            <a:off x="2619320" y="3056467"/>
            <a:ext cx="5544517" cy="637603"/>
          </a:xfrm>
          <a:custGeom>
            <a:avLst/>
            <a:gdLst/>
            <a:ahLst/>
            <a:cxnLst/>
            <a:rect l="l" t="t" r="r" b="b"/>
            <a:pathLst>
              <a:path w="5216" h="762" extrusionOk="0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21"/>
          <p:cNvSpPr/>
          <p:nvPr/>
        </p:nvSpPr>
        <p:spPr>
          <a:xfrm>
            <a:off x="2828728" y="3065672"/>
            <a:ext cx="5467982" cy="580704"/>
          </a:xfrm>
          <a:custGeom>
            <a:avLst/>
            <a:gdLst/>
            <a:ahLst/>
            <a:cxnLst/>
            <a:rect l="l" t="t" r="r" b="b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21"/>
          <p:cNvSpPr/>
          <p:nvPr/>
        </p:nvSpPr>
        <p:spPr>
          <a:xfrm>
            <a:off x="5609489" y="3055630"/>
            <a:ext cx="3308002" cy="488662"/>
          </a:xfrm>
          <a:custGeom>
            <a:avLst/>
            <a:gdLst/>
            <a:ahLst/>
            <a:cxnLst/>
            <a:rect l="l" t="t" r="r" b="b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21"/>
          <p:cNvSpPr/>
          <p:nvPr/>
        </p:nvSpPr>
        <p:spPr>
          <a:xfrm>
            <a:off x="211665" y="3043916"/>
            <a:ext cx="8723372" cy="997406"/>
          </a:xfrm>
          <a:custGeom>
            <a:avLst/>
            <a:gdLst/>
            <a:ahLst/>
            <a:cxnLst/>
            <a:rect l="l" t="t" r="r" b="b"/>
            <a:pathLst>
              <a:path w="8196" h="1192" extrusionOk="0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1367365" y="1078086"/>
            <a:ext cx="64176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96A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96A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96A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96A0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96A0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96A0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96A0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96A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66" name="Google Shape;6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572000"/>
            <a:ext cx="1076324" cy="456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676655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2"/>
          </p:nvPr>
        </p:nvSpPr>
        <p:spPr>
          <a:xfrm>
            <a:off x="4645152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>
            <a:off x="676656" y="2008586"/>
            <a:ext cx="38223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2"/>
          </p:nvPr>
        </p:nvSpPr>
        <p:spPr>
          <a:xfrm>
            <a:off x="677332" y="2571750"/>
            <a:ext cx="38202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3"/>
          </p:nvPr>
        </p:nvSpPr>
        <p:spPr>
          <a:xfrm>
            <a:off x="4648200" y="2008585"/>
            <a:ext cx="38223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4"/>
          </p:nvPr>
        </p:nvSpPr>
        <p:spPr>
          <a:xfrm>
            <a:off x="4645025" y="2571750"/>
            <a:ext cx="38223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24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/>
          <p:nvPr/>
        </p:nvSpPr>
        <p:spPr>
          <a:xfrm>
            <a:off x="228600" y="171450"/>
            <a:ext cx="8695800" cy="1069800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233C4F"/>
              </a:gs>
              <a:gs pos="90000">
                <a:srgbClr val="6A99BC"/>
              </a:gs>
              <a:gs pos="100000">
                <a:srgbClr val="6A99B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" name="Google Shape;90;p25"/>
          <p:cNvGrpSpPr/>
          <p:nvPr/>
        </p:nvGrpSpPr>
        <p:grpSpPr>
          <a:xfrm>
            <a:off x="211645" y="535702"/>
            <a:ext cx="8723434" cy="997431"/>
            <a:chOff x="-3905251" y="4294188"/>
            <a:chExt cx="13027829" cy="1892300"/>
          </a:xfrm>
        </p:grpSpPr>
        <p:sp>
          <p:nvSpPr>
            <p:cNvPr id="91" name="Google Shape;91;p25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-309563" y="4318000"/>
              <a:ext cx="8280400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-3905251" y="4294188"/>
              <a:ext cx="1302782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6" name="Google Shape;96;p25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5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99" name="Google Shape;9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572000"/>
            <a:ext cx="1076324" cy="456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/>
          <p:nvPr/>
        </p:nvSpPr>
        <p:spPr>
          <a:xfrm>
            <a:off x="228600" y="171450"/>
            <a:ext cx="8695800" cy="1069800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233C4F"/>
              </a:gs>
              <a:gs pos="90000">
                <a:srgbClr val="6A99BC"/>
              </a:gs>
              <a:gs pos="100000">
                <a:srgbClr val="6A99B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26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26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6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1"/>
          </p:nvPr>
        </p:nvSpPr>
        <p:spPr>
          <a:xfrm>
            <a:off x="914400" y="2686050"/>
            <a:ext cx="33528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grpSp>
        <p:nvGrpSpPr>
          <p:cNvPr id="106" name="Google Shape;106;p26"/>
          <p:cNvGrpSpPr/>
          <p:nvPr/>
        </p:nvGrpSpPr>
        <p:grpSpPr>
          <a:xfrm>
            <a:off x="211485" y="535804"/>
            <a:ext cx="8723976" cy="998756"/>
            <a:chOff x="-3905250" y="4294188"/>
            <a:chExt cx="13011150" cy="1892300"/>
          </a:xfrm>
        </p:grpSpPr>
        <p:sp>
          <p:nvSpPr>
            <p:cNvPr id="107" name="Google Shape;107;p26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26"/>
            <p:cNvSpPr/>
            <p:nvPr/>
          </p:nvSpPr>
          <p:spPr>
            <a:xfrm>
              <a:off x="-309563" y="4318000"/>
              <a:ext cx="8280400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" name="Google Shape;109;p26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" name="Google Shape;110;p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2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914400" y="1714500"/>
            <a:ext cx="33528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2"/>
          </p:nvPr>
        </p:nvSpPr>
        <p:spPr>
          <a:xfrm>
            <a:off x="4651962" y="1371600"/>
            <a:ext cx="39042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  <p:pic>
        <p:nvPicPr>
          <p:cNvPr id="114" name="Google Shape;11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572000"/>
            <a:ext cx="1076324" cy="456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 rot="5400000">
            <a:off x="3282250" y="-403450"/>
            <a:ext cx="2588100" cy="7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marL="2743200" lvl="5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9" name="Google Shape;119;p27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27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228600" y="171450"/>
            <a:ext cx="8695800" cy="185190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233C4F"/>
              </a:gs>
              <a:gs pos="90000">
                <a:srgbClr val="6A99BC"/>
              </a:gs>
              <a:gs pos="100000">
                <a:srgbClr val="6A99B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" name="Google Shape;7;p17"/>
          <p:cNvGrpSpPr/>
          <p:nvPr/>
        </p:nvGrpSpPr>
        <p:grpSpPr>
          <a:xfrm>
            <a:off x="211645" y="1259630"/>
            <a:ext cx="8723434" cy="997431"/>
            <a:chOff x="-3905251" y="4294188"/>
            <a:chExt cx="13027829" cy="1892300"/>
          </a:xfrm>
        </p:grpSpPr>
        <p:sp>
          <p:nvSpPr>
            <p:cNvPr id="8" name="Google Shape;8;p1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Google Shape;9;p17"/>
            <p:cNvSpPr/>
            <p:nvPr/>
          </p:nvSpPr>
          <p:spPr>
            <a:xfrm>
              <a:off x="-309563" y="4318000"/>
              <a:ext cx="8280400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Google Shape;10;p1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Google Shape;11;p17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-3905251" y="4294188"/>
              <a:ext cx="1302782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872067" y="2006600"/>
            <a:ext cx="74082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8" name="Google Shape;18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8600" y="4572000"/>
            <a:ext cx="1076324" cy="4567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9063F0E-793D-405F-9162-260F28DF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70" y="646245"/>
            <a:ext cx="1518526" cy="822300"/>
          </a:xfrm>
        </p:spPr>
        <p:txBody>
          <a:bodyPr/>
          <a:lstStyle/>
          <a:p>
            <a:r>
              <a:rPr lang="es-EC" sz="3200" dirty="0"/>
              <a:t>Misión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5C4F99E9-81AE-4C30-A181-6DDF047A580F}"/>
              </a:ext>
            </a:extLst>
          </p:cNvPr>
          <p:cNvSpPr txBox="1">
            <a:spLocks/>
          </p:cNvSpPr>
          <p:nvPr/>
        </p:nvSpPr>
        <p:spPr>
          <a:xfrm>
            <a:off x="0" y="1468545"/>
            <a:ext cx="3266513" cy="185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ctr"/>
            <a:r>
              <a:rPr lang="es-EC" sz="2400" dirty="0"/>
              <a:t>Mejorar y expandir la educación basada en valores y principios que sea sostenible a nivel mundial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A83FAD-6173-405B-91D1-B91AA6F42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05" y="466977"/>
            <a:ext cx="4041059" cy="4142084"/>
          </a:xfrm>
          <a:prstGeom prst="rect">
            <a:avLst/>
          </a:prstGeom>
        </p:spPr>
      </p:pic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FE0C9804-0624-49AB-9B7C-1FC6F6A20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62723"/>
              </p:ext>
            </p:extLst>
          </p:nvPr>
        </p:nvGraphicFramePr>
        <p:xfrm>
          <a:off x="6098458" y="2396613"/>
          <a:ext cx="1445341" cy="990434"/>
        </p:xfrm>
        <a:graphic>
          <a:graphicData uri="http://schemas.openxmlformats.org/drawingml/2006/table">
            <a:tbl>
              <a:tblPr firstRow="1" bandRow="1"/>
              <a:tblGrid>
                <a:gridCol w="1445341">
                  <a:extLst>
                    <a:ext uri="{9D8B030D-6E8A-4147-A177-3AD203B41FA5}">
                      <a16:colId xmlns:a16="http://schemas.microsoft.com/office/drawing/2014/main" val="3306256116"/>
                    </a:ext>
                  </a:extLst>
                </a:gridCol>
              </a:tblGrid>
              <a:tr h="272369">
                <a:tc>
                  <a:txBody>
                    <a:bodyPr/>
                    <a:lstStyle/>
                    <a:p>
                      <a:pPr algn="ctr"/>
                      <a:r>
                        <a:rPr lang="es-EC" sz="1050" dirty="0"/>
                        <a:t>Diciembre/2024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974522"/>
                  </a:ext>
                </a:extLst>
              </a:tr>
              <a:tr h="272369">
                <a:tc>
                  <a:txBody>
                    <a:bodyPr/>
                    <a:lstStyle/>
                    <a:p>
                      <a:pPr algn="ctr"/>
                      <a:r>
                        <a:rPr lang="es-EC" sz="1050" dirty="0"/>
                        <a:t>425 Escuelas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15328"/>
                  </a:ext>
                </a:extLst>
              </a:tr>
              <a:tr h="445696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/>
                        <a:t>4,200 Participantes</a:t>
                      </a:r>
                      <a:endParaRPr lang="es-EC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199849"/>
                  </a:ext>
                </a:extLst>
              </a:tr>
            </a:tbl>
          </a:graphicData>
        </a:graphic>
      </p:graphicFrame>
      <p:pic>
        <p:nvPicPr>
          <p:cNvPr id="9" name="Picture 5">
            <a:extLst>
              <a:ext uri="{FF2B5EF4-FFF2-40B4-BE49-F238E27FC236}">
                <a16:creationId xmlns:a16="http://schemas.microsoft.com/office/drawing/2014/main" id="{3F31832E-230E-4EE2-9977-EBDBD3FB8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77" y="1883182"/>
            <a:ext cx="844354" cy="7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259E7-5E8D-25FB-FF43-2144B94F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Manejo de la diversidad y cultura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9BDE8C-1AD6-C8F2-1419-7C56059809B0}"/>
              </a:ext>
            </a:extLst>
          </p:cNvPr>
          <p:cNvSpPr txBox="1">
            <a:spLocks/>
          </p:cNvSpPr>
          <p:nvPr/>
        </p:nvSpPr>
        <p:spPr>
          <a:xfrm>
            <a:off x="728472" y="1856994"/>
            <a:ext cx="4050792" cy="238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C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Promover respeto y empatía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C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Adaptar estrategias de enseñanza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C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Fomentar la participación activa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C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Capacitarse como educador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C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 ambiente seguro y acogedor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Involucrar a las familias y comunidad</a:t>
            </a:r>
          </a:p>
          <a:p>
            <a:pPr marL="114300" indent="0">
              <a:buFont typeface="Noto Sans Symbols"/>
              <a:buNone/>
            </a:pPr>
            <a:endParaRPr lang="es-EC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Font typeface="Noto Sans Symbols"/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Qué es la diversidad cultural y cuál es su importancia en la educación">
            <a:extLst>
              <a:ext uri="{FF2B5EF4-FFF2-40B4-BE49-F238E27FC236}">
                <a16:creationId xmlns:a16="http://schemas.microsoft.com/office/drawing/2014/main" id="{ECA196A4-068F-C691-212B-2F89BEAF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28" y="2378964"/>
            <a:ext cx="3852672" cy="21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1"/>
          <p:cNvSpPr txBox="1"/>
          <p:nvPr/>
        </p:nvSpPr>
        <p:spPr>
          <a:xfrm>
            <a:off x="5083197" y="964449"/>
            <a:ext cx="3884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</a:pPr>
            <a:r>
              <a:rPr lang="es-BO" sz="5500" b="1" i="0" u="none" strike="noStrike" cap="none" dirty="0">
                <a:solidFill>
                  <a:schemeClr val="bg1"/>
                </a:solidFill>
                <a:latin typeface="Josefin Sans"/>
                <a:ea typeface="Josefin Sans"/>
                <a:cs typeface="Josefin Sans"/>
                <a:sym typeface="Josefin Sans"/>
              </a:rPr>
              <a:t>Gracias</a:t>
            </a:r>
            <a:endParaRPr sz="5500" b="1" i="0" u="none" strike="noStrike" cap="none" dirty="0">
              <a:solidFill>
                <a:schemeClr val="bg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01D2D22-4E79-41DC-B9FB-C56A58776252}"/>
              </a:ext>
            </a:extLst>
          </p:cNvPr>
          <p:cNvGrpSpPr/>
          <p:nvPr/>
        </p:nvGrpSpPr>
        <p:grpSpPr>
          <a:xfrm>
            <a:off x="6150381" y="2210766"/>
            <a:ext cx="1676963" cy="823510"/>
            <a:chOff x="5302349" y="3312965"/>
            <a:chExt cx="1676963" cy="823510"/>
          </a:xfrm>
        </p:grpSpPr>
        <p:grpSp>
          <p:nvGrpSpPr>
            <p:cNvPr id="500" name="Google Shape;500;p21"/>
            <p:cNvGrpSpPr/>
            <p:nvPr/>
          </p:nvGrpSpPr>
          <p:grpSpPr>
            <a:xfrm>
              <a:off x="6591631" y="3312970"/>
              <a:ext cx="387681" cy="387661"/>
              <a:chOff x="266768" y="1721375"/>
              <a:chExt cx="397907" cy="397887"/>
            </a:xfrm>
          </p:grpSpPr>
          <p:sp>
            <p:nvSpPr>
              <p:cNvPr id="501" name="Google Shape;501;p21"/>
              <p:cNvSpPr/>
              <p:nvPr/>
            </p:nvSpPr>
            <p:spPr>
              <a:xfrm>
                <a:off x="454843" y="1791037"/>
                <a:ext cx="136218" cy="328222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5727" extrusionOk="0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1"/>
              <p:cNvSpPr/>
              <p:nvPr/>
            </p:nvSpPr>
            <p:spPr>
              <a:xfrm>
                <a:off x="266768" y="1721375"/>
                <a:ext cx="39790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5" extrusionOk="0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1"/>
            <p:cNvGrpSpPr/>
            <p:nvPr/>
          </p:nvGrpSpPr>
          <p:grpSpPr>
            <a:xfrm>
              <a:off x="5983399" y="3312965"/>
              <a:ext cx="387641" cy="387661"/>
              <a:chOff x="864491" y="1723250"/>
              <a:chExt cx="397866" cy="397887"/>
            </a:xfrm>
          </p:grpSpPr>
          <p:sp>
            <p:nvSpPr>
              <p:cNvPr id="504" name="Google Shape;504;p21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rgbClr val="9DCE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1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rgbClr val="9DCE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1"/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rgbClr val="9DCE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21"/>
            <p:cNvGrpSpPr/>
            <p:nvPr/>
          </p:nvGrpSpPr>
          <p:grpSpPr>
            <a:xfrm>
              <a:off x="5302349" y="3312990"/>
              <a:ext cx="387681" cy="387610"/>
              <a:chOff x="3386036" y="1746339"/>
              <a:chExt cx="397907" cy="279762"/>
            </a:xfrm>
          </p:grpSpPr>
          <p:sp>
            <p:nvSpPr>
              <p:cNvPr id="508" name="Google Shape;508;p21"/>
              <p:cNvSpPr/>
              <p:nvPr/>
            </p:nvSpPr>
            <p:spPr>
              <a:xfrm>
                <a:off x="3561652" y="1848954"/>
                <a:ext cx="59646" cy="74506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570" extrusionOk="0">
                    <a:moveTo>
                      <a:pt x="1" y="0"/>
                    </a:moveTo>
                    <a:lnTo>
                      <a:pt x="1" y="3570"/>
                    </a:lnTo>
                    <a:lnTo>
                      <a:pt x="2858" y="17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DCE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1"/>
              <p:cNvSpPr/>
              <p:nvPr/>
            </p:nvSpPr>
            <p:spPr>
              <a:xfrm>
                <a:off x="3386036" y="1746339"/>
                <a:ext cx="397907" cy="279762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3405" extrusionOk="0">
                    <a:moveTo>
                      <a:pt x="7858" y="3351"/>
                    </a:moveTo>
                    <a:cubicBezTo>
                      <a:pt x="7961" y="3351"/>
                      <a:pt x="8064" y="3379"/>
                      <a:pt x="8154" y="3436"/>
                    </a:cubicBezTo>
                    <a:lnTo>
                      <a:pt x="12622" y="6230"/>
                    </a:lnTo>
                    <a:cubicBezTo>
                      <a:pt x="12785" y="6330"/>
                      <a:pt x="12884" y="6509"/>
                      <a:pt x="12884" y="6702"/>
                    </a:cubicBezTo>
                    <a:cubicBezTo>
                      <a:pt x="12884" y="6895"/>
                      <a:pt x="12785" y="7073"/>
                      <a:pt x="12622" y="7176"/>
                    </a:cubicBezTo>
                    <a:lnTo>
                      <a:pt x="8154" y="9968"/>
                    </a:lnTo>
                    <a:cubicBezTo>
                      <a:pt x="8063" y="10025"/>
                      <a:pt x="7961" y="10053"/>
                      <a:pt x="7859" y="10053"/>
                    </a:cubicBezTo>
                    <a:cubicBezTo>
                      <a:pt x="7765" y="10053"/>
                      <a:pt x="7671" y="10029"/>
                      <a:pt x="7588" y="9983"/>
                    </a:cubicBezTo>
                    <a:cubicBezTo>
                      <a:pt x="7409" y="9884"/>
                      <a:pt x="7299" y="9699"/>
                      <a:pt x="7299" y="9495"/>
                    </a:cubicBezTo>
                    <a:lnTo>
                      <a:pt x="7299" y="3910"/>
                    </a:lnTo>
                    <a:cubicBezTo>
                      <a:pt x="7299" y="3707"/>
                      <a:pt x="7409" y="3519"/>
                      <a:pt x="7588" y="3420"/>
                    </a:cubicBezTo>
                    <a:cubicBezTo>
                      <a:pt x="7671" y="3374"/>
                      <a:pt x="7765" y="3351"/>
                      <a:pt x="7858" y="3351"/>
                    </a:cubicBezTo>
                    <a:close/>
                    <a:moveTo>
                      <a:pt x="2794" y="1"/>
                    </a:moveTo>
                    <a:cubicBezTo>
                      <a:pt x="1255" y="1"/>
                      <a:pt x="1" y="1253"/>
                      <a:pt x="1" y="2792"/>
                    </a:cubicBezTo>
                    <a:lnTo>
                      <a:pt x="1" y="10611"/>
                    </a:lnTo>
                    <a:cubicBezTo>
                      <a:pt x="1" y="12152"/>
                      <a:pt x="1255" y="13405"/>
                      <a:pt x="2794" y="13405"/>
                    </a:cubicBezTo>
                    <a:lnTo>
                      <a:pt x="16274" y="13405"/>
                    </a:lnTo>
                    <a:cubicBezTo>
                      <a:pt x="17813" y="13405"/>
                      <a:pt x="19065" y="12152"/>
                      <a:pt x="19065" y="10611"/>
                    </a:cubicBezTo>
                    <a:lnTo>
                      <a:pt x="19065" y="2792"/>
                    </a:lnTo>
                    <a:cubicBezTo>
                      <a:pt x="19065" y="1253"/>
                      <a:pt x="17813" y="1"/>
                      <a:pt x="16274" y="1"/>
                    </a:cubicBezTo>
                    <a:close/>
                  </a:path>
                </a:pathLst>
              </a:custGeom>
              <a:solidFill>
                <a:srgbClr val="9DCE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0" name="Google Shape;510;p21"/>
            <p:cNvSpPr txBox="1"/>
            <p:nvPr/>
          </p:nvSpPr>
          <p:spPr>
            <a:xfrm>
              <a:off x="5550997" y="3748875"/>
              <a:ext cx="1428300" cy="3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Open Sans"/>
                <a:buNone/>
              </a:pPr>
              <a:r>
                <a:rPr lang="es-BO"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@EdifyEcuador</a:t>
              </a:r>
              <a:endPara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11" name="Google Shape;51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82" y="1475997"/>
            <a:ext cx="3658372" cy="11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FF79C1-33D1-4F0A-89CB-70BA63E2D4DB}"/>
              </a:ext>
            </a:extLst>
          </p:cNvPr>
          <p:cNvSpPr txBox="1"/>
          <p:nvPr/>
        </p:nvSpPr>
        <p:spPr>
          <a:xfrm>
            <a:off x="5598665" y="3219035"/>
            <a:ext cx="2739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Contactos: 0992669210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                    0992968655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8D5ED5-1213-40EE-9649-AF7A31211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725930"/>
          </a:xfrm>
        </p:spPr>
        <p:txBody>
          <a:bodyPr>
            <a:normAutofit fontScale="90000"/>
          </a:bodyPr>
          <a:lstStyle/>
          <a:p>
            <a:r>
              <a:rPr lang="es-EC" dirty="0"/>
              <a:t>ESTRATEGIAS PEDAGÓGICAS PARA LA ENSEÑANZA BÍBLICA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BB47E7-537D-AD15-52BC-609E51507D3F}"/>
              </a:ext>
            </a:extLst>
          </p:cNvPr>
          <p:cNvSpPr txBox="1"/>
          <p:nvPr/>
        </p:nvSpPr>
        <p:spPr>
          <a:xfrm>
            <a:off x="3462528" y="3177504"/>
            <a:ext cx="323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>
                <a:solidFill>
                  <a:schemeClr val="bg1"/>
                </a:solidFill>
              </a:rPr>
              <a:t>Msc</a:t>
            </a:r>
            <a:r>
              <a:rPr lang="es-EC" dirty="0">
                <a:solidFill>
                  <a:schemeClr val="bg1"/>
                </a:solidFill>
              </a:rPr>
              <a:t> Yuleisi Mendoza Armijos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09FBE-CF13-7E20-DE99-22454F59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713"/>
            <a:ext cx="8229600" cy="939600"/>
          </a:xfrm>
        </p:spPr>
        <p:txBody>
          <a:bodyPr>
            <a:normAutofit fontScale="90000"/>
          </a:bodyPr>
          <a:lstStyle/>
          <a:p>
            <a:r>
              <a:rPr lang="es-EC" dirty="0"/>
              <a:t>La enseñanza bíblica para el crecimiento espiritual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E1D913-22E1-363D-686D-0B6B510D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3296" y="1826394"/>
            <a:ext cx="4114800" cy="28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C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 persiste tú en lo que has aprendido y te persuadiste, sabiendo de quién has aprendido; </a:t>
            </a:r>
            <a:r>
              <a:rPr lang="es-EC" sz="1600" i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que desde la niñez has sabido las Sagradas Escrituras, las cuales te pueden hacer sabio para la salvación por la fe que es en Cristo Jesús. </a:t>
            </a:r>
            <a:r>
              <a:rPr lang="es-EC" sz="1600" i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 la Escritura es inspirada por Dios, y útil para enseñar, para redargüir, para corregir, para instruir en justicia, </a:t>
            </a:r>
            <a:r>
              <a:rPr lang="es-EC" sz="1600" i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fin de que el hombre de Dios sea perfecto, enteramente preparado para toda buena obra. 2Timoteo 3:14-17</a:t>
            </a:r>
            <a:endParaRPr lang="es-EC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5 - La Biblia | Los peques del Reino">
            <a:extLst>
              <a:ext uri="{FF2B5EF4-FFF2-40B4-BE49-F238E27FC236}">
                <a16:creationId xmlns:a16="http://schemas.microsoft.com/office/drawing/2014/main" id="{0B1CDC3E-B408-AFDD-6BB5-B1F17DD7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1972698"/>
            <a:ext cx="3328416" cy="22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ducación cristiana hacia el desarrollo integral de la persona – entreninos">
            <a:extLst>
              <a:ext uri="{FF2B5EF4-FFF2-40B4-BE49-F238E27FC236}">
                <a16:creationId xmlns:a16="http://schemas.microsoft.com/office/drawing/2014/main" id="{6EB62876-A2D6-39B1-047A-80982301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04" y="2633290"/>
            <a:ext cx="2884349" cy="192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6BAC60-9DA0-42A5-D8D9-9CCB724C5A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0064" y="0"/>
            <a:ext cx="5730240" cy="939800"/>
          </a:xfrm>
        </p:spPr>
        <p:txBody>
          <a:bodyPr>
            <a:normAutofit/>
          </a:bodyPr>
          <a:lstStyle/>
          <a:p>
            <a:r>
              <a:rPr lang="es-EC" sz="4000" dirty="0"/>
              <a:t>Pedagogía y fe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305531-80E5-68A8-BE87-2B29B237A8B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77368" y="1125474"/>
            <a:ext cx="5730240" cy="351967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C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…Y estas palabras que yo te mando hoy, estarán sobre tu corazón; y las repetirás a tus hijos, y hablarás de ellas estando en tu casa, y andando por el camino, y al acostarte, y cuando te levantes. Deuteronomio 6:4-7</a:t>
            </a:r>
          </a:p>
          <a:p>
            <a:pPr marL="114300" indent="0">
              <a:buNone/>
            </a:pPr>
            <a:endParaRPr lang="es-EC" sz="1800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s-EC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educación cristiana permite que las personas:</a:t>
            </a:r>
          </a:p>
          <a:p>
            <a:pPr marL="114300" indent="0">
              <a:buNone/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Aprendan la historia cristiana.</a:t>
            </a:r>
          </a:p>
          <a:p>
            <a:pPr marL="114300" indent="0">
              <a:buNone/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Desarrollen las habilidades.</a:t>
            </a:r>
          </a:p>
          <a:p>
            <a:pPr marL="114300" indent="0">
              <a:buNone/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Reflexionen.</a:t>
            </a:r>
          </a:p>
          <a:p>
            <a:pPr marL="114300" indent="0">
              <a:buNone/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Cultiven las sensibilidades.</a:t>
            </a:r>
          </a:p>
          <a:p>
            <a:pPr marL="114300" indent="0">
              <a:buNone/>
            </a:pPr>
            <a:endParaRPr lang="es-EC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635E2F-D786-8D94-42D9-A9F31536E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838" y="1740166"/>
            <a:ext cx="3526962" cy="1732083"/>
          </a:xfrm>
        </p:spPr>
        <p:txBody>
          <a:bodyPr>
            <a:normAutofit lnSpcReduction="10000"/>
          </a:bodyPr>
          <a:lstStyle/>
          <a:p>
            <a:pPr marL="514350" indent="-285750">
              <a:buFontTx/>
              <a:buChar char="-"/>
            </a:pPr>
            <a:r>
              <a:rPr lang="es-EC" dirty="0"/>
              <a:t>Dramatizaciones</a:t>
            </a:r>
          </a:p>
          <a:p>
            <a:pPr marL="514350" indent="-285750">
              <a:buFontTx/>
              <a:buChar char="-"/>
            </a:pPr>
            <a:r>
              <a:rPr lang="es-EC" dirty="0"/>
              <a:t>Uso de arte visual, musical, multimedia.</a:t>
            </a:r>
          </a:p>
          <a:p>
            <a:pPr marL="514350" indent="-285750">
              <a:buFontTx/>
              <a:buChar char="-"/>
            </a:pPr>
            <a:r>
              <a:rPr lang="es-EC" dirty="0"/>
              <a:t>Aprendizaje basado en preguntas.</a:t>
            </a:r>
          </a:p>
          <a:p>
            <a:pPr marL="514350" indent="-285750">
              <a:buFontTx/>
              <a:buChar char="-"/>
            </a:pPr>
            <a:r>
              <a:rPr lang="es-EC" dirty="0"/>
              <a:t>Método socrático</a:t>
            </a:r>
          </a:p>
          <a:p>
            <a:pPr marL="514350" indent="-285750">
              <a:buFontTx/>
              <a:buChar char="-"/>
            </a:pPr>
            <a:endParaRPr lang="es-EC" dirty="0"/>
          </a:p>
          <a:p>
            <a:pPr marL="514350" indent="-285750">
              <a:buFontTx/>
              <a:buChar char="-"/>
            </a:pPr>
            <a:endParaRPr lang="es-EC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EA86B0D-EF07-E207-BE8D-14404451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8" y="800566"/>
            <a:ext cx="3679362" cy="939600"/>
          </a:xfrm>
        </p:spPr>
        <p:txBody>
          <a:bodyPr/>
          <a:lstStyle/>
          <a:p>
            <a:r>
              <a:rPr lang="es-EC" dirty="0"/>
              <a:t>Métodos creativos de enseñanza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A66E845-92D0-FEE2-F83C-A7090D2D0D5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88900" indent="0">
              <a:buNone/>
            </a:pPr>
            <a:r>
              <a:rPr lang="es-EC" sz="1800" dirty="0"/>
              <a:t>Técnicas narrativas para contar historias bíblicas:</a:t>
            </a:r>
          </a:p>
          <a:p>
            <a:endParaRPr lang="es-EC" sz="1800" dirty="0"/>
          </a:p>
          <a:p>
            <a:pPr marL="88900" indent="0">
              <a:buNone/>
            </a:pPr>
            <a:r>
              <a:rPr lang="es-EC" sz="1800" dirty="0"/>
              <a:t>+ Construcción de personajes.</a:t>
            </a:r>
          </a:p>
          <a:p>
            <a:pPr marL="88900" indent="0">
              <a:buNone/>
            </a:pPr>
            <a:r>
              <a:rPr lang="es-EC" sz="1800" dirty="0"/>
              <a:t>+ Uso del suspenso.</a:t>
            </a:r>
          </a:p>
          <a:p>
            <a:pPr marL="88900" indent="0">
              <a:buNone/>
            </a:pPr>
            <a:r>
              <a:rPr lang="es-EC" sz="1800" dirty="0"/>
              <a:t>+ Diálogos vivos.</a:t>
            </a:r>
          </a:p>
          <a:p>
            <a:pPr marL="88900" indent="0">
              <a:buNone/>
            </a:pPr>
            <a:r>
              <a:rPr lang="es-EC" sz="1800" dirty="0"/>
              <a:t>+ Analogías y comparaciones</a:t>
            </a:r>
          </a:p>
          <a:p>
            <a:pPr marL="88900" indent="0">
              <a:buNone/>
            </a:pPr>
            <a:r>
              <a:rPr lang="es-EC" sz="1800" dirty="0"/>
              <a:t>+ Visualización descriptiva</a:t>
            </a:r>
          </a:p>
          <a:p>
            <a:pPr>
              <a:buFontTx/>
              <a:buChar char="-"/>
            </a:pPr>
            <a:endParaRPr lang="es-EC" sz="1800" dirty="0"/>
          </a:p>
        </p:txBody>
      </p:sp>
      <p:pic>
        <p:nvPicPr>
          <p:cNvPr id="4098" name="Picture 2" descr="Métodos actuales para evaluar la creatividad en el aula">
            <a:extLst>
              <a:ext uri="{FF2B5EF4-FFF2-40B4-BE49-F238E27FC236}">
                <a16:creationId xmlns:a16="http://schemas.microsoft.com/office/drawing/2014/main" id="{27A1F8EC-CDD9-BA15-EA14-DA8E50F7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70" y="3571102"/>
            <a:ext cx="1936829" cy="129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342FDF5-5A7D-395B-D0BE-939F9011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Estrategias pedagógicas</a:t>
            </a:r>
          </a:p>
        </p:txBody>
      </p:sp>
    </p:spTree>
    <p:extLst>
      <p:ext uri="{BB962C8B-B14F-4D97-AF65-F5344CB8AC3E}">
        <p14:creationId xmlns:p14="http://schemas.microsoft.com/office/powerpoint/2010/main" val="198594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39E0358-C3D3-3064-B7A1-55C32C66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Niños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344A34-0B99-757C-AC30-EF49DE6F0B1D}"/>
              </a:ext>
            </a:extLst>
          </p:cNvPr>
          <p:cNvSpPr txBox="1">
            <a:spLocks/>
          </p:cNvSpPr>
          <p:nvPr/>
        </p:nvSpPr>
        <p:spPr>
          <a:xfrm>
            <a:off x="4743390" y="2345659"/>
            <a:ext cx="4255467" cy="23192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Priorice el propósito.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Priorice un aprendizaje experimental.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Desarrolle tareas de aprendizaje.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Momentos de asombro.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Participación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Fomentar conexiones.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BA930F-78E6-91A5-B3E8-ABC3618AA7E0}"/>
              </a:ext>
            </a:extLst>
          </p:cNvPr>
          <p:cNvSpPr txBox="1"/>
          <p:nvPr/>
        </p:nvSpPr>
        <p:spPr>
          <a:xfrm>
            <a:off x="310896" y="1470417"/>
            <a:ext cx="434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principios generales que sirven como un andamio para la enseñanza a los niños.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7EEB46-5ABE-B4AA-30B2-0A1E9B7DA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766" y="2345659"/>
            <a:ext cx="932846" cy="205892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4C784D4-9148-DDBB-BC45-3AAEDB5FAA78}"/>
              </a:ext>
            </a:extLst>
          </p:cNvPr>
          <p:cNvSpPr/>
          <p:nvPr/>
        </p:nvSpPr>
        <p:spPr>
          <a:xfrm>
            <a:off x="713232" y="2345659"/>
            <a:ext cx="2109216" cy="16021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 de enseñanza:</a:t>
            </a:r>
          </a:p>
          <a:p>
            <a:pPr marL="285750" indent="-285750">
              <a:buFontTx/>
              <a:buChar char="-"/>
            </a:pPr>
            <a:r>
              <a:rPr lang="es-EC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  <a:p>
            <a:pPr marL="285750" indent="-285750">
              <a:buFontTx/>
              <a:buChar char="-"/>
            </a:pPr>
            <a:r>
              <a:rPr lang="es-EC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obra de Dios en los eventos bíblicos.</a:t>
            </a:r>
          </a:p>
          <a:p>
            <a:pPr marL="285750" indent="-285750">
              <a:buFontTx/>
              <a:buChar char="-"/>
            </a:pPr>
            <a:r>
              <a:rPr lang="es-EC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obra de Dios hoy</a:t>
            </a:r>
          </a:p>
        </p:txBody>
      </p:sp>
    </p:spTree>
    <p:extLst>
      <p:ext uri="{BB962C8B-B14F-4D97-AF65-F5344CB8AC3E}">
        <p14:creationId xmlns:p14="http://schemas.microsoft.com/office/powerpoint/2010/main" val="10906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02722-E0C2-E9C1-CA33-5E611357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EC3CD33-8ABB-C32E-2024-1DBA079A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Jóvenes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30478A-4C40-A082-B84E-DF82510230CD}"/>
              </a:ext>
            </a:extLst>
          </p:cNvPr>
          <p:cNvSpPr txBox="1">
            <a:spLocks/>
          </p:cNvSpPr>
          <p:nvPr/>
        </p:nvSpPr>
        <p:spPr>
          <a:xfrm>
            <a:off x="325596" y="1587313"/>
            <a:ext cx="3687378" cy="15307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Dinámicas grupales:</a:t>
            </a:r>
          </a:p>
          <a:p>
            <a:pPr marL="342900" indent="-342900">
              <a:buFontTx/>
              <a:buChar char="-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Discusión 66</a:t>
            </a:r>
          </a:p>
          <a:p>
            <a:pPr marL="342900" indent="-342900">
              <a:buFontTx/>
              <a:buChar char="-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Lluvia de ideas.</a:t>
            </a:r>
          </a:p>
          <a:p>
            <a:pPr marL="342900" indent="-342900">
              <a:buFontTx/>
              <a:buChar char="-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favor y en contra.</a:t>
            </a:r>
          </a:p>
          <a:p>
            <a:pPr marL="342900" indent="-342900">
              <a:buFontTx/>
              <a:buChar char="-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Debate</a:t>
            </a:r>
          </a:p>
        </p:txBody>
      </p:sp>
      <p:pic>
        <p:nvPicPr>
          <p:cNvPr id="5122" name="Picture 2" descr="Adolescente cristiana leyendo la Biblia en el campo. Concepto de fe,  espiritualidad y religión. | Foto Premium">
            <a:extLst>
              <a:ext uri="{FF2B5EF4-FFF2-40B4-BE49-F238E27FC236}">
                <a16:creationId xmlns:a16="http://schemas.microsoft.com/office/drawing/2014/main" id="{0CF38D08-1CD7-57C3-259C-97C1C37D7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6"/>
          <a:stretch/>
        </p:blipFill>
        <p:spPr bwMode="auto">
          <a:xfrm>
            <a:off x="4302402" y="1659892"/>
            <a:ext cx="1761958" cy="153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FBBEC6-A96F-EE3E-C031-9BB49372E576}"/>
              </a:ext>
            </a:extLst>
          </p:cNvPr>
          <p:cNvSpPr txBox="1"/>
          <p:nvPr/>
        </p:nvSpPr>
        <p:spPr>
          <a:xfrm>
            <a:off x="6339840" y="2215417"/>
            <a:ext cx="2478564" cy="2302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8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“tú miras, yo hago”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8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“Yo hago, tú me ayudas”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18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“tú haces, yo te ayudo”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“tú haces, yo miro”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C" sz="1800" b="1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Efesios 4:12-15</a:t>
            </a:r>
          </a:p>
          <a:p>
            <a:endParaRPr lang="es-EC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D99B2A-43EF-A663-92BE-6733749940EC}"/>
              </a:ext>
            </a:extLst>
          </p:cNvPr>
          <p:cNvSpPr txBox="1"/>
          <p:nvPr/>
        </p:nvSpPr>
        <p:spPr>
          <a:xfrm>
            <a:off x="1499616" y="3331837"/>
            <a:ext cx="436241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Estrategias:</a:t>
            </a:r>
          </a:p>
          <a:p>
            <a:pPr marL="285750" indent="-285750">
              <a:buFontTx/>
              <a:buChar char="-"/>
            </a:pPr>
            <a:r>
              <a:rPr lang="es-EC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basado en proyectos.</a:t>
            </a:r>
          </a:p>
          <a:p>
            <a:pPr marL="285750" indent="-285750">
              <a:buFontTx/>
              <a:buChar char="-"/>
            </a:pPr>
            <a:r>
              <a:rPr lang="es-EC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Técnicas de estudio bíblico.</a:t>
            </a:r>
          </a:p>
          <a:p>
            <a:pPr marL="285750" indent="-285750">
              <a:buFontTx/>
              <a:buChar char="-"/>
            </a:pPr>
            <a:r>
              <a:rPr lang="es-EC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y retroalimentación.</a:t>
            </a:r>
          </a:p>
          <a:p>
            <a:pPr marL="285750" indent="-285750">
              <a:buFontTx/>
              <a:buChar char="-"/>
            </a:pPr>
            <a:r>
              <a:rPr lang="es-EC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de recursos tecnológicos.</a:t>
            </a:r>
          </a:p>
        </p:txBody>
      </p:sp>
    </p:spTree>
    <p:extLst>
      <p:ext uri="{BB962C8B-B14F-4D97-AF65-F5344CB8AC3E}">
        <p14:creationId xmlns:p14="http://schemas.microsoft.com/office/powerpoint/2010/main" val="273926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4529B-9C9B-2B81-3D99-2BF41B458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CC4F4D5-5032-E0EF-960F-95104487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Adultos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48E660E-D290-CF2F-C242-571296466DBD}"/>
              </a:ext>
            </a:extLst>
          </p:cNvPr>
          <p:cNvSpPr txBox="1">
            <a:spLocks/>
          </p:cNvSpPr>
          <p:nvPr/>
        </p:nvSpPr>
        <p:spPr>
          <a:xfrm>
            <a:off x="4572000" y="2134363"/>
            <a:ext cx="4312919" cy="2499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Estrategias:</a:t>
            </a:r>
          </a:p>
          <a:p>
            <a:pPr marL="342900" indent="-342900">
              <a:buFontTx/>
              <a:buChar char="-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basado en experiencias.</a:t>
            </a:r>
          </a:p>
          <a:p>
            <a:pPr marL="342900" indent="-342900">
              <a:buFontTx/>
              <a:buChar char="-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Estudios de caso.</a:t>
            </a:r>
          </a:p>
          <a:p>
            <a:pPr marL="342900" indent="-342900">
              <a:buFontTx/>
              <a:buChar char="-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colaborativo.</a:t>
            </a:r>
          </a:p>
          <a:p>
            <a:pPr marL="342900" indent="-342900">
              <a:buFontTx/>
              <a:buChar char="-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Resolución de problemas.</a:t>
            </a:r>
          </a:p>
          <a:p>
            <a:pPr marL="342900" indent="-342900">
              <a:buFontTx/>
              <a:buChar char="-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 abierta.</a:t>
            </a:r>
          </a:p>
          <a:p>
            <a:pPr marL="342900" indent="-342900">
              <a:buFontTx/>
              <a:buChar char="-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tecnología</a:t>
            </a:r>
          </a:p>
          <a:p>
            <a:pPr marL="342900" indent="-342900">
              <a:buFontTx/>
              <a:buChar char="-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Enfoque en metas personales.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B4B5E95-3291-6B9D-A84E-B80DAE2C36E6}"/>
              </a:ext>
            </a:extLst>
          </p:cNvPr>
          <p:cNvSpPr/>
          <p:nvPr/>
        </p:nvSpPr>
        <p:spPr>
          <a:xfrm>
            <a:off x="579807" y="1493167"/>
            <a:ext cx="2621280" cy="2499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Ellos necesitan: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C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C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atisfacer un deseo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C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C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roducir un cambio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C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 enseñados hacia la intimidad.</a:t>
            </a:r>
            <a:endParaRPr lang="es-EC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 enseñados hacia la diversión.</a:t>
            </a:r>
          </a:p>
          <a:p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430+ Senior Pareja Leyendo La Biblia Fotografías de stock, fotos e imágenes  libres de derechos - iStock">
            <a:extLst>
              <a:ext uri="{FF2B5EF4-FFF2-40B4-BE49-F238E27FC236}">
                <a16:creationId xmlns:a16="http://schemas.microsoft.com/office/drawing/2014/main" id="{2C2E43EB-B155-4868-D559-B3AF3E185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9820" y="3541111"/>
            <a:ext cx="2003299" cy="1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veform">
  <a:themeElements>
    <a:clrScheme name="Custom 3">
      <a:dk1>
        <a:srgbClr val="2F516A"/>
      </a:dk1>
      <a:lt1>
        <a:srgbClr val="FFFFFF"/>
      </a:lt1>
      <a:dk2>
        <a:srgbClr val="424342"/>
      </a:dk2>
      <a:lt2>
        <a:srgbClr val="9FD4D4"/>
      </a:lt2>
      <a:accent1>
        <a:srgbClr val="2F516A"/>
      </a:accent1>
      <a:accent2>
        <a:srgbClr val="C3092B"/>
      </a:accent2>
      <a:accent3>
        <a:srgbClr val="BB3B20"/>
      </a:accent3>
      <a:accent4>
        <a:srgbClr val="2F516A"/>
      </a:accent4>
      <a:accent5>
        <a:srgbClr val="9FD4D4"/>
      </a:accent5>
      <a:accent6>
        <a:srgbClr val="424342"/>
      </a:accent6>
      <a:hlink>
        <a:srgbClr val="EEA420"/>
      </a:hlink>
      <a:folHlink>
        <a:srgbClr val="48B4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512</Words>
  <Application>Microsoft Office PowerPoint</Application>
  <PresentationFormat>Presentación en pantalla (16:9)</PresentationFormat>
  <Paragraphs>84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Times New Roman</vt:lpstr>
      <vt:lpstr>Open Sans</vt:lpstr>
      <vt:lpstr>Noto Sans Symbols</vt:lpstr>
      <vt:lpstr>Symbol</vt:lpstr>
      <vt:lpstr>Josefin Sans</vt:lpstr>
      <vt:lpstr>Arial</vt:lpstr>
      <vt:lpstr>Waveform</vt:lpstr>
      <vt:lpstr>Misión</vt:lpstr>
      <vt:lpstr>ESTRATEGIAS PEDAGÓGICAS PARA LA ENSEÑANZA BÍBLICA</vt:lpstr>
      <vt:lpstr>La enseñanza bíblica para el crecimiento espiritual</vt:lpstr>
      <vt:lpstr>Pedagogía y fe</vt:lpstr>
      <vt:lpstr>Métodos creativos de enseñanza</vt:lpstr>
      <vt:lpstr>Estrategias pedagógicas</vt:lpstr>
      <vt:lpstr>Niños</vt:lpstr>
      <vt:lpstr>Jóvenes</vt:lpstr>
      <vt:lpstr>Adultos</vt:lpstr>
      <vt:lpstr>Manejo de la diversidad y cultura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EDIFY Program Leaders</dc:title>
  <dc:creator>Gayle</dc:creator>
  <cp:lastModifiedBy>Edify Ecuador</cp:lastModifiedBy>
  <cp:revision>82</cp:revision>
  <dcterms:modified xsi:type="dcterms:W3CDTF">2025-03-26T20:27:17Z</dcterms:modified>
</cp:coreProperties>
</file>